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73" r:id="rId2"/>
    <p:sldId id="327" r:id="rId3"/>
    <p:sldId id="299" r:id="rId4"/>
    <p:sldId id="276" r:id="rId5"/>
    <p:sldId id="360" r:id="rId6"/>
    <p:sldId id="331" r:id="rId7"/>
    <p:sldId id="335" r:id="rId8"/>
    <p:sldId id="281" r:id="rId9"/>
    <p:sldId id="284" r:id="rId10"/>
    <p:sldId id="280" r:id="rId11"/>
    <p:sldId id="325" r:id="rId12"/>
    <p:sldId id="364" r:id="rId13"/>
    <p:sldId id="365" r:id="rId14"/>
    <p:sldId id="342" r:id="rId15"/>
    <p:sldId id="308" r:id="rId16"/>
    <p:sldId id="343" r:id="rId17"/>
    <p:sldId id="366" r:id="rId18"/>
    <p:sldId id="359" r:id="rId19"/>
    <p:sldId id="358" r:id="rId20"/>
    <p:sldId id="357" r:id="rId21"/>
    <p:sldId id="361" r:id="rId22"/>
    <p:sldId id="354" r:id="rId23"/>
    <p:sldId id="349" r:id="rId24"/>
    <p:sldId id="355" r:id="rId25"/>
    <p:sldId id="363" r:id="rId26"/>
    <p:sldId id="348" r:id="rId27"/>
    <p:sldId id="362" r:id="rId28"/>
    <p:sldId id="341" r:id="rId29"/>
    <p:sldId id="351" r:id="rId30"/>
    <p:sldId id="352" r:id="rId31"/>
    <p:sldId id="356" r:id="rId32"/>
    <p:sldId id="353" r:id="rId33"/>
    <p:sldId id="296" r:id="rId34"/>
  </p:sldIdLst>
  <p:sldSz cx="9144000" cy="6858000" type="screen4x3"/>
  <p:notesSz cx="10234613" cy="70993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Stammers" initials="AS" lastIdx="1" clrIdx="0">
    <p:extLst>
      <p:ext uri="{19B8F6BF-5375-455C-9EA6-DF929625EA0E}">
        <p15:presenceInfo xmlns:p15="http://schemas.microsoft.com/office/powerpoint/2012/main" userId="d729ca74935694f0" providerId="Windows Live"/>
      </p:ext>
    </p:extLst>
  </p:cmAuthor>
  <p:cmAuthor id="2" name="Barbara Arora" initials="BA" lastIdx="4" clrIdx="1">
    <p:extLst>
      <p:ext uri="{19B8F6BF-5375-455C-9EA6-DF929625EA0E}">
        <p15:presenceInfo xmlns:p15="http://schemas.microsoft.com/office/powerpoint/2012/main" userId="1f55d0c46b465b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050E"/>
    <a:srgbClr val="437E06"/>
    <a:srgbClr val="FFFFFF"/>
    <a:srgbClr val="542A10"/>
    <a:srgbClr val="E7830B"/>
    <a:srgbClr val="038E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86355" autoAdjust="0"/>
  </p:normalViewPr>
  <p:slideViewPr>
    <p:cSldViewPr snapToGrid="0">
      <p:cViewPr varScale="1">
        <p:scale>
          <a:sx n="45" d="100"/>
          <a:sy n="45" d="100"/>
        </p:scale>
        <p:origin x="1522" y="24"/>
      </p:cViewPr>
      <p:guideLst>
        <p:guide orient="horz" pos="2160"/>
        <p:guide pos="2880"/>
      </p:guideLst>
    </p:cSldViewPr>
  </p:slideViewPr>
  <p:outlineViewPr>
    <p:cViewPr>
      <p:scale>
        <a:sx n="33" d="100"/>
        <a:sy n="33" d="100"/>
      </p:scale>
      <p:origin x="0" y="-10926"/>
    </p:cViewPr>
  </p:outlineViewPr>
  <p:notesTextViewPr>
    <p:cViewPr>
      <p:scale>
        <a:sx n="100" d="100"/>
        <a:sy n="100" d="100"/>
      </p:scale>
      <p:origin x="0" y="0"/>
    </p:cViewPr>
  </p:notesTextViewPr>
  <p:sorterViewPr>
    <p:cViewPr varScale="1">
      <p:scale>
        <a:sx n="1" d="1"/>
        <a:sy n="1" d="1"/>
      </p:scale>
      <p:origin x="0" y="-3738"/>
    </p:cViewPr>
  </p:sorterViewPr>
  <p:notesViewPr>
    <p:cSldViewPr snapToGrid="0">
      <p:cViewPr varScale="1">
        <p:scale>
          <a:sx n="73" d="100"/>
          <a:sy n="73" d="100"/>
        </p:scale>
        <p:origin x="169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11-21T12:51:02.817" idx="1">
    <p:pos x="10" y="10"/>
    <p:text>Alison please update</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5-17T13:40:48.219" idx="1">
    <p:pos x="922" y="1558"/>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797550" y="0"/>
            <a:ext cx="4435475" cy="355600"/>
          </a:xfrm>
          <a:prstGeom prst="rect">
            <a:avLst/>
          </a:prstGeom>
        </p:spPr>
        <p:txBody>
          <a:bodyPr vert="horz" lIns="91440" tIns="45720" rIns="91440" bIns="45720" rtlCol="0"/>
          <a:lstStyle>
            <a:lvl1pPr algn="r">
              <a:defRPr sz="1200"/>
            </a:lvl1pPr>
          </a:lstStyle>
          <a:p>
            <a:fld id="{7176B339-8779-4414-AB0F-D46153D299B4}" type="datetimeFigureOut">
              <a:rPr lang="en-GB" smtClean="0"/>
              <a:t>26/11/2018</a:t>
            </a:fld>
            <a:endParaRPr lang="en-GB"/>
          </a:p>
        </p:txBody>
      </p:sp>
      <p:sp>
        <p:nvSpPr>
          <p:cNvPr id="4" name="Footer Placeholder 3"/>
          <p:cNvSpPr>
            <a:spLocks noGrp="1"/>
          </p:cNvSpPr>
          <p:nvPr>
            <p:ph type="ftr" sz="quarter" idx="2"/>
          </p:nvPr>
        </p:nvSpPr>
        <p:spPr>
          <a:xfrm>
            <a:off x="0" y="6743700"/>
            <a:ext cx="4435475" cy="3556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797550" y="6743700"/>
            <a:ext cx="4435475" cy="355600"/>
          </a:xfrm>
          <a:prstGeom prst="rect">
            <a:avLst/>
          </a:prstGeom>
        </p:spPr>
        <p:txBody>
          <a:bodyPr vert="horz" lIns="91440" tIns="45720" rIns="91440" bIns="45720" rtlCol="0" anchor="b"/>
          <a:lstStyle>
            <a:lvl1pPr algn="r">
              <a:defRPr sz="1200"/>
            </a:lvl1pPr>
          </a:lstStyle>
          <a:p>
            <a:fld id="{D61B6BCE-A326-47CB-8AC6-547060C6C6F9}" type="slidenum">
              <a:rPr lang="en-GB" smtClean="0"/>
              <a:t>‹#›</a:t>
            </a:fld>
            <a:endParaRPr lang="en-GB"/>
          </a:p>
        </p:txBody>
      </p:sp>
    </p:spTree>
    <p:extLst>
      <p:ext uri="{BB962C8B-B14F-4D97-AF65-F5344CB8AC3E}">
        <p14:creationId xmlns:p14="http://schemas.microsoft.com/office/powerpoint/2010/main" val="26973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475" cy="3556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 name="Date Placeholder 2"/>
          <p:cNvSpPr>
            <a:spLocks noGrp="1"/>
          </p:cNvSpPr>
          <p:nvPr>
            <p:ph type="dt" idx="1"/>
          </p:nvPr>
        </p:nvSpPr>
        <p:spPr>
          <a:xfrm>
            <a:off x="5797550" y="0"/>
            <a:ext cx="4435475" cy="3556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11F77D2-8A76-46FC-959A-749CD3BD0E4B}" type="datetimeFigureOut">
              <a:rPr lang="en-GB" altLang="en-US"/>
              <a:pPr/>
              <a:t>26/11/2018</a:t>
            </a:fld>
            <a:endParaRPr lang="en-GB" altLang="en-US"/>
          </a:p>
        </p:txBody>
      </p:sp>
      <p:sp>
        <p:nvSpPr>
          <p:cNvPr id="4" name="Slide Image Placeholder 3"/>
          <p:cNvSpPr>
            <a:spLocks noGrp="1" noRot="1" noChangeAspect="1"/>
          </p:cNvSpPr>
          <p:nvPr>
            <p:ph type="sldImg" idx="2"/>
          </p:nvPr>
        </p:nvSpPr>
        <p:spPr>
          <a:xfrm>
            <a:off x="3343275" y="531813"/>
            <a:ext cx="3549650" cy="266223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1023938" y="3371850"/>
            <a:ext cx="8186737" cy="3195638"/>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43700"/>
            <a:ext cx="4435475" cy="354013"/>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 name="Slide Number Placeholder 6"/>
          <p:cNvSpPr>
            <a:spLocks noGrp="1"/>
          </p:cNvSpPr>
          <p:nvPr>
            <p:ph type="sldNum" sz="quarter" idx="5"/>
          </p:nvPr>
        </p:nvSpPr>
        <p:spPr>
          <a:xfrm>
            <a:off x="5797550" y="6743700"/>
            <a:ext cx="4435475" cy="3540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1B30E9D-B255-4463-9312-FC014D58A416}" type="slidenum">
              <a:rPr lang="en-GB" altLang="en-US"/>
              <a:pPr/>
              <a:t>‹#›</a:t>
            </a:fld>
            <a:endParaRPr lang="en-GB" altLang="en-US"/>
          </a:p>
        </p:txBody>
      </p:sp>
    </p:spTree>
    <p:extLst>
      <p:ext uri="{BB962C8B-B14F-4D97-AF65-F5344CB8AC3E}">
        <p14:creationId xmlns:p14="http://schemas.microsoft.com/office/powerpoint/2010/main" val="2749590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DF14B20-F132-48DB-8337-D62F3D76D0A4}" type="slidenum">
              <a:rPr lang="en-GB" altLang="en-US">
                <a:latin typeface="Arial" panose="020B0604020202020204" pitchFamily="34" charset="0"/>
              </a:rPr>
              <a:pPr eaLnBrk="1" hangingPunct="1">
                <a:spcBef>
                  <a:spcPct val="0"/>
                </a:spcBef>
              </a:pPr>
              <a:t>1</a:t>
            </a:fld>
            <a:endParaRPr lang="en-GB" altLang="en-US">
              <a:latin typeface="Arial" panose="020B0604020202020204" pitchFamily="34" charset="0"/>
            </a:endParaRPr>
          </a:p>
        </p:txBody>
      </p:sp>
    </p:spTree>
    <p:extLst>
      <p:ext uri="{BB962C8B-B14F-4D97-AF65-F5344CB8AC3E}">
        <p14:creationId xmlns:p14="http://schemas.microsoft.com/office/powerpoint/2010/main" val="2142444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30E9D-B255-4463-9312-FC014D58A416}" type="slidenum">
              <a:rPr lang="en-GB" altLang="en-US" smtClean="0"/>
              <a:pPr/>
              <a:t>12</a:t>
            </a:fld>
            <a:endParaRPr lang="en-GB" altLang="en-US"/>
          </a:p>
        </p:txBody>
      </p:sp>
    </p:spTree>
    <p:extLst>
      <p:ext uri="{BB962C8B-B14F-4D97-AF65-F5344CB8AC3E}">
        <p14:creationId xmlns:p14="http://schemas.microsoft.com/office/powerpoint/2010/main" val="76470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30E9D-B255-4463-9312-FC014D58A416}" type="slidenum">
              <a:rPr lang="en-GB" altLang="en-US" smtClean="0"/>
              <a:pPr/>
              <a:t>14</a:t>
            </a:fld>
            <a:endParaRPr lang="en-GB" altLang="en-US"/>
          </a:p>
        </p:txBody>
      </p:sp>
    </p:spTree>
    <p:extLst>
      <p:ext uri="{BB962C8B-B14F-4D97-AF65-F5344CB8AC3E}">
        <p14:creationId xmlns:p14="http://schemas.microsoft.com/office/powerpoint/2010/main" val="4055637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CABB908-CEEC-4ACB-994A-6D598DD9C7AB}" type="slidenum">
              <a:rPr lang="en-GB" altLang="en-US">
                <a:latin typeface="Arial" panose="020B0604020202020204" pitchFamily="34" charset="0"/>
              </a:rPr>
              <a:pPr eaLnBrk="1" hangingPunct="1">
                <a:spcBef>
                  <a:spcPct val="0"/>
                </a:spcBef>
              </a:pPr>
              <a:t>15</a:t>
            </a:fld>
            <a:endParaRPr lang="en-GB" altLang="en-US">
              <a:latin typeface="Arial" panose="020B0604020202020204" pitchFamily="34" charset="0"/>
            </a:endParaRPr>
          </a:p>
        </p:txBody>
      </p:sp>
    </p:spTree>
    <p:extLst>
      <p:ext uri="{BB962C8B-B14F-4D97-AF65-F5344CB8AC3E}">
        <p14:creationId xmlns:p14="http://schemas.microsoft.com/office/powerpoint/2010/main" val="194939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“Kids at Play – Keep Poop away” campaign – led by FOCRG. Donations of bags from Pets at Home.  </a:t>
            </a:r>
            <a:r>
              <a:rPr lang="en-GB" sz="1200" dirty="0" err="1"/>
              <a:t>Ticspac</a:t>
            </a:r>
            <a:r>
              <a:rPr lang="en-GB" sz="1200" dirty="0"/>
              <a:t> dispenser funded by local sponsors including </a:t>
            </a:r>
            <a:r>
              <a:rPr lang="en-GB" sz="1200" dirty="0" err="1"/>
              <a:t>PetPals</a:t>
            </a:r>
            <a:r>
              <a:rPr lang="en-GB" sz="1200" dirty="0"/>
              <a:t>.  </a:t>
            </a:r>
            <a:r>
              <a:rPr lang="en-GB" sz="1100" dirty="0">
                <a:solidFill>
                  <a:srgbClr val="437E06"/>
                </a:solidFill>
              </a:rPr>
              <a:t>Dispensers refilled by FOCRG volunteers.</a:t>
            </a:r>
          </a:p>
          <a:p>
            <a:pPr marL="0" indent="0">
              <a:buNone/>
            </a:pPr>
            <a:endParaRPr lang="en-GB" sz="1100" dirty="0">
              <a:solidFill>
                <a:srgbClr val="437E06"/>
              </a:solidFill>
            </a:endParaRPr>
          </a:p>
          <a:p>
            <a:endParaRPr lang="en-GB" dirty="0"/>
          </a:p>
        </p:txBody>
      </p:sp>
      <p:sp>
        <p:nvSpPr>
          <p:cNvPr id="4" name="Slide Number Placeholder 3"/>
          <p:cNvSpPr>
            <a:spLocks noGrp="1"/>
          </p:cNvSpPr>
          <p:nvPr>
            <p:ph type="sldNum" sz="quarter" idx="10"/>
          </p:nvPr>
        </p:nvSpPr>
        <p:spPr/>
        <p:txBody>
          <a:bodyPr/>
          <a:lstStyle/>
          <a:p>
            <a:fld id="{F1B30E9D-B255-4463-9312-FC014D58A416}" type="slidenum">
              <a:rPr lang="en-GB" altLang="en-US" smtClean="0"/>
              <a:pPr/>
              <a:t>16</a:t>
            </a:fld>
            <a:endParaRPr lang="en-GB" altLang="en-US"/>
          </a:p>
        </p:txBody>
      </p:sp>
    </p:spTree>
    <p:extLst>
      <p:ext uri="{BB962C8B-B14F-4D97-AF65-F5344CB8AC3E}">
        <p14:creationId xmlns:p14="http://schemas.microsoft.com/office/powerpoint/2010/main" val="394719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30E9D-B255-4463-9312-FC014D58A416}" type="slidenum">
              <a:rPr lang="en-GB" altLang="en-US" smtClean="0"/>
              <a:pPr/>
              <a:t>17</a:t>
            </a:fld>
            <a:endParaRPr lang="en-GB" altLang="en-US"/>
          </a:p>
        </p:txBody>
      </p:sp>
    </p:spTree>
    <p:extLst>
      <p:ext uri="{BB962C8B-B14F-4D97-AF65-F5344CB8AC3E}">
        <p14:creationId xmlns:p14="http://schemas.microsoft.com/office/powerpoint/2010/main" val="1268397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30E9D-B255-4463-9312-FC014D58A416}" type="slidenum">
              <a:rPr lang="en-GB" altLang="en-US" smtClean="0"/>
              <a:pPr/>
              <a:t>20</a:t>
            </a:fld>
            <a:endParaRPr lang="en-GB" altLang="en-US"/>
          </a:p>
        </p:txBody>
      </p:sp>
    </p:spTree>
    <p:extLst>
      <p:ext uri="{BB962C8B-B14F-4D97-AF65-F5344CB8AC3E}">
        <p14:creationId xmlns:p14="http://schemas.microsoft.com/office/powerpoint/2010/main" val="4250300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ea typeface="ＭＳ Ｐゴシック" panose="020B0600070205080204" pitchFamily="34" charset="-128"/>
              </a:rPr>
              <a:t>Fabio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4822" indent="-278778"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15111" indent="-223022"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61155" indent="-223022"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07199" indent="-223022"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53244" indent="-2230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99288" indent="-2230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45332" indent="-2230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91377" indent="-2230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CABB908-CEEC-4ACB-994A-6D598DD9C7AB}" type="slidenum">
              <a:rPr lang="en-GB" altLang="en-US">
                <a:latin typeface="Arial" panose="020B0604020202020204" pitchFamily="34" charset="0"/>
              </a:rPr>
              <a:pPr eaLnBrk="1" hangingPunct="1">
                <a:spcBef>
                  <a:spcPct val="0"/>
                </a:spcBef>
              </a:pPr>
              <a:t>23</a:t>
            </a:fld>
            <a:endParaRPr lang="en-GB" altLang="en-US">
              <a:latin typeface="Arial" panose="020B0604020202020204" pitchFamily="34" charset="0"/>
            </a:endParaRPr>
          </a:p>
        </p:txBody>
      </p:sp>
    </p:spTree>
    <p:extLst>
      <p:ext uri="{BB962C8B-B14F-4D97-AF65-F5344CB8AC3E}">
        <p14:creationId xmlns:p14="http://schemas.microsoft.com/office/powerpoint/2010/main" val="194385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30E9D-B255-4463-9312-FC014D58A416}" type="slidenum">
              <a:rPr lang="en-GB" altLang="en-US" smtClean="0"/>
              <a:pPr/>
              <a:t>24</a:t>
            </a:fld>
            <a:endParaRPr lang="en-GB" altLang="en-US"/>
          </a:p>
        </p:txBody>
      </p:sp>
    </p:spTree>
    <p:extLst>
      <p:ext uri="{BB962C8B-B14F-4D97-AF65-F5344CB8AC3E}">
        <p14:creationId xmlns:p14="http://schemas.microsoft.com/office/powerpoint/2010/main" val="2496829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Barbara</a:t>
            </a:r>
          </a:p>
        </p:txBody>
      </p:sp>
      <p:sp>
        <p:nvSpPr>
          <p:cNvPr id="4" name="Slide Number Placeholder 3"/>
          <p:cNvSpPr>
            <a:spLocks noGrp="1"/>
          </p:cNvSpPr>
          <p:nvPr>
            <p:ph type="sldNum" sz="quarter" idx="10"/>
          </p:nvPr>
        </p:nvSpPr>
        <p:spPr/>
        <p:txBody>
          <a:bodyPr/>
          <a:lstStyle/>
          <a:p>
            <a:fld id="{F1B30E9D-B255-4463-9312-FC014D58A416}" type="slidenum">
              <a:rPr lang="en-GB" altLang="en-US" smtClean="0"/>
              <a:pPr/>
              <a:t>26</a:t>
            </a:fld>
            <a:endParaRPr lang="en-GB" altLang="en-US"/>
          </a:p>
        </p:txBody>
      </p:sp>
    </p:spTree>
    <p:extLst>
      <p:ext uri="{BB962C8B-B14F-4D97-AF65-F5344CB8AC3E}">
        <p14:creationId xmlns:p14="http://schemas.microsoft.com/office/powerpoint/2010/main" val="848954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Alison </a:t>
            </a:r>
          </a:p>
        </p:txBody>
      </p:sp>
      <p:sp>
        <p:nvSpPr>
          <p:cNvPr id="4" name="Slide Number Placeholder 3"/>
          <p:cNvSpPr>
            <a:spLocks noGrp="1"/>
          </p:cNvSpPr>
          <p:nvPr>
            <p:ph type="sldNum" sz="quarter" idx="10"/>
          </p:nvPr>
        </p:nvSpPr>
        <p:spPr/>
        <p:txBody>
          <a:bodyPr/>
          <a:lstStyle/>
          <a:p>
            <a:fld id="{F1B30E9D-B255-4463-9312-FC014D58A416}" type="slidenum">
              <a:rPr lang="en-GB" altLang="en-US" smtClean="0"/>
              <a:pPr/>
              <a:t>28</a:t>
            </a:fld>
            <a:endParaRPr lang="en-GB" altLang="en-US"/>
          </a:p>
        </p:txBody>
      </p:sp>
    </p:spTree>
    <p:extLst>
      <p:ext uri="{BB962C8B-B14F-4D97-AF65-F5344CB8AC3E}">
        <p14:creationId xmlns:p14="http://schemas.microsoft.com/office/powerpoint/2010/main" val="273678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4CCA4A2-AC78-4836-8006-9964E94B5DA4}" type="slidenum">
              <a:rPr lang="en-GB" altLang="en-US">
                <a:latin typeface="Arial" panose="020B0604020202020204" pitchFamily="34" charset="0"/>
              </a:rPr>
              <a:pPr eaLnBrk="1" hangingPunct="1">
                <a:spcBef>
                  <a:spcPct val="0"/>
                </a:spcBef>
              </a:pPr>
              <a:t>2</a:t>
            </a:fld>
            <a:endParaRPr lang="en-GB" altLang="en-US">
              <a:latin typeface="Arial" panose="020B0604020202020204" pitchFamily="34" charset="0"/>
            </a:endParaRPr>
          </a:p>
        </p:txBody>
      </p:sp>
    </p:spTree>
    <p:extLst>
      <p:ext uri="{BB962C8B-B14F-4D97-AF65-F5344CB8AC3E}">
        <p14:creationId xmlns:p14="http://schemas.microsoft.com/office/powerpoint/2010/main" val="770956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05BDA70-5264-405A-A24E-60FE64A1F399}" type="slidenum">
              <a:rPr lang="en-GB" altLang="en-US">
                <a:latin typeface="Arial" panose="020B0604020202020204" pitchFamily="34" charset="0"/>
              </a:rPr>
              <a:pPr eaLnBrk="1" hangingPunct="1">
                <a:spcBef>
                  <a:spcPct val="0"/>
                </a:spcBef>
              </a:pPr>
              <a:t>33</a:t>
            </a:fld>
            <a:endParaRPr lang="en-GB" altLang="en-US">
              <a:latin typeface="Arial" panose="020B0604020202020204" pitchFamily="34" charset="0"/>
            </a:endParaRPr>
          </a:p>
        </p:txBody>
      </p:sp>
    </p:spTree>
    <p:extLst>
      <p:ext uri="{BB962C8B-B14F-4D97-AF65-F5344CB8AC3E}">
        <p14:creationId xmlns:p14="http://schemas.microsoft.com/office/powerpoint/2010/main" val="327011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B0E1E1D-B3EE-4B1D-9494-96DA4A599821}" type="slidenum">
              <a:rPr lang="en-GB" altLang="en-US">
                <a:latin typeface="Arial" panose="020B0604020202020204" pitchFamily="34" charset="0"/>
              </a:rPr>
              <a:pPr eaLnBrk="1" hangingPunct="1">
                <a:spcBef>
                  <a:spcPct val="0"/>
                </a:spcBef>
              </a:pPr>
              <a:t>3</a:t>
            </a:fld>
            <a:endParaRPr lang="en-GB" altLang="en-US">
              <a:latin typeface="Arial" panose="020B0604020202020204" pitchFamily="34" charset="0"/>
            </a:endParaRPr>
          </a:p>
        </p:txBody>
      </p:sp>
    </p:spTree>
    <p:extLst>
      <p:ext uri="{BB962C8B-B14F-4D97-AF65-F5344CB8AC3E}">
        <p14:creationId xmlns:p14="http://schemas.microsoft.com/office/powerpoint/2010/main" val="58892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F097320-B091-4D4C-934A-7B3B307CDC73}" type="slidenum">
              <a:rPr lang="en-GB" altLang="en-US">
                <a:latin typeface="Arial" panose="020B0604020202020204" pitchFamily="34" charset="0"/>
              </a:rPr>
              <a:pPr eaLnBrk="1" hangingPunct="1">
                <a:spcBef>
                  <a:spcPct val="0"/>
                </a:spcBef>
              </a:pPr>
              <a:t>4</a:t>
            </a:fld>
            <a:endParaRPr lang="en-GB" altLang="en-US">
              <a:latin typeface="Arial" panose="020B0604020202020204" pitchFamily="34" charset="0"/>
            </a:endParaRPr>
          </a:p>
        </p:txBody>
      </p:sp>
    </p:spTree>
    <p:extLst>
      <p:ext uri="{BB962C8B-B14F-4D97-AF65-F5344CB8AC3E}">
        <p14:creationId xmlns:p14="http://schemas.microsoft.com/office/powerpoint/2010/main" val="133108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4822" indent="-278778"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15111" indent="-223022"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61155" indent="-223022"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07199" indent="-223022"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53244" indent="-2230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99288" indent="-2230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45332" indent="-2230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91377" indent="-2230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03A3D64-73F8-456B-8923-40766530AA61}" type="slidenum">
              <a:rPr lang="en-GB" altLang="en-US">
                <a:latin typeface="Arial" panose="020B0604020202020204" pitchFamily="34" charset="0"/>
              </a:rPr>
              <a:pPr eaLnBrk="1" hangingPunct="1">
                <a:spcBef>
                  <a:spcPct val="0"/>
                </a:spcBef>
              </a:pPr>
              <a:t>5</a:t>
            </a:fld>
            <a:endParaRPr lang="en-GB" altLang="en-US">
              <a:latin typeface="Arial" panose="020B0604020202020204" pitchFamily="34" charset="0"/>
            </a:endParaRPr>
          </a:p>
        </p:txBody>
      </p:sp>
    </p:spTree>
    <p:extLst>
      <p:ext uri="{BB962C8B-B14F-4D97-AF65-F5344CB8AC3E}">
        <p14:creationId xmlns:p14="http://schemas.microsoft.com/office/powerpoint/2010/main" val="232044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1B30E9D-B255-4463-9312-FC014D58A416}" type="slidenum">
              <a:rPr lang="en-GB" altLang="en-US" smtClean="0"/>
              <a:pPr/>
              <a:t>7</a:t>
            </a:fld>
            <a:endParaRPr lang="en-GB" altLang="en-US"/>
          </a:p>
        </p:txBody>
      </p:sp>
    </p:spTree>
    <p:extLst>
      <p:ext uri="{BB962C8B-B14F-4D97-AF65-F5344CB8AC3E}">
        <p14:creationId xmlns:p14="http://schemas.microsoft.com/office/powerpoint/2010/main" val="423319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B0D0C08-D08D-4D44-91FE-DBCDCB142A4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25F1F9B6-E39B-4285-B8D5-255EE8A9B7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Grants included £2771 from Chis Co-op for Chis Rocks, £1K from Chis Soc for Chis Rocks, £8,150 from A4A, and £1K from Southern Co-op, £1550 for water fountain.</a:t>
            </a:r>
          </a:p>
        </p:txBody>
      </p:sp>
      <p:sp>
        <p:nvSpPr>
          <p:cNvPr id="15363" name="Slide Number Placeholder 3">
            <a:extLst>
              <a:ext uri="{FF2B5EF4-FFF2-40B4-BE49-F238E27FC236}">
                <a16:creationId xmlns:a16="http://schemas.microsoft.com/office/drawing/2014/main" id="{EB7E26AE-D022-4FF5-B8C8-09059FC4C5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07D0A7B-22F3-410D-BD2E-867E55F973FE}" type="slidenum">
              <a:rPr lang="en-US" altLang="en-US" sz="1200"/>
              <a:pPr eaLnBrk="1" hangingPunct="1"/>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95918807-1C43-46AC-9B33-9F0C2A7CF5A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A99569EE-C5E9-4281-833D-44CBDFF928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Restricted funds are £3,301 for drinking fountain and £3,724 for Chis Rocks.</a:t>
            </a:r>
          </a:p>
        </p:txBody>
      </p:sp>
      <p:sp>
        <p:nvSpPr>
          <p:cNvPr id="18435" name="Slide Number Placeholder 3">
            <a:extLst>
              <a:ext uri="{FF2B5EF4-FFF2-40B4-BE49-F238E27FC236}">
                <a16:creationId xmlns:a16="http://schemas.microsoft.com/office/drawing/2014/main" id="{988AB307-58AB-403B-A65E-99E54D4F96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1BD1F41-313D-4954-BB57-D5FE08117680}" type="slidenum">
              <a:rPr lang="en-US" altLang="en-US" sz="1200"/>
              <a:pPr eaLnBrk="1" hangingPunct="1"/>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F1B30E9D-B255-4463-9312-FC014D58A416}" type="slidenum">
              <a:rPr lang="en-GB" altLang="en-US" smtClean="0"/>
              <a:pPr/>
              <a:t>11</a:t>
            </a:fld>
            <a:endParaRPr lang="en-GB" altLang="en-US"/>
          </a:p>
        </p:txBody>
      </p:sp>
    </p:spTree>
    <p:extLst>
      <p:ext uri="{BB962C8B-B14F-4D97-AF65-F5344CB8AC3E}">
        <p14:creationId xmlns:p14="http://schemas.microsoft.com/office/powerpoint/2010/main" val="221155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D49487A0-4E28-47D7-8B7C-6092A2789683}" type="slidenum">
              <a:rPr lang="en-US" altLang="en-US"/>
              <a:pPr/>
              <a:t>‹#›</a:t>
            </a:fld>
            <a:endParaRPr lang="en-US" altLang="en-US"/>
          </a:p>
        </p:txBody>
      </p:sp>
    </p:spTree>
    <p:extLst>
      <p:ext uri="{BB962C8B-B14F-4D97-AF65-F5344CB8AC3E}">
        <p14:creationId xmlns:p14="http://schemas.microsoft.com/office/powerpoint/2010/main" val="105298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950D19A3-DD09-463E-A1D9-28B819351F5B}" type="slidenum">
              <a:rPr lang="en-US" altLang="en-US"/>
              <a:pPr/>
              <a:t>‹#›</a:t>
            </a:fld>
            <a:endParaRPr lang="en-US" altLang="en-US"/>
          </a:p>
        </p:txBody>
      </p:sp>
    </p:spTree>
    <p:extLst>
      <p:ext uri="{BB962C8B-B14F-4D97-AF65-F5344CB8AC3E}">
        <p14:creationId xmlns:p14="http://schemas.microsoft.com/office/powerpoint/2010/main" val="213050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0"/>
            <a:ext cx="2168525" cy="66690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68313" y="0"/>
            <a:ext cx="6354762" cy="66690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A943D076-FFDB-40F0-A81D-1AF3E5F4D90F}" type="slidenum">
              <a:rPr lang="en-US" altLang="en-US"/>
              <a:pPr/>
              <a:t>‹#›</a:t>
            </a:fld>
            <a:endParaRPr lang="en-US" altLang="en-US"/>
          </a:p>
        </p:txBody>
      </p:sp>
    </p:spTree>
    <p:extLst>
      <p:ext uri="{BB962C8B-B14F-4D97-AF65-F5344CB8AC3E}">
        <p14:creationId xmlns:p14="http://schemas.microsoft.com/office/powerpoint/2010/main" val="52165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543F0A1D-FF1C-4365-A540-D75018581988}" type="slidenum">
              <a:rPr lang="en-US" altLang="en-US"/>
              <a:pPr/>
              <a:t>‹#›</a:t>
            </a:fld>
            <a:endParaRPr lang="en-US" altLang="en-US"/>
          </a:p>
        </p:txBody>
      </p:sp>
    </p:spTree>
    <p:extLst>
      <p:ext uri="{BB962C8B-B14F-4D97-AF65-F5344CB8AC3E}">
        <p14:creationId xmlns:p14="http://schemas.microsoft.com/office/powerpoint/2010/main" val="316147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3"/>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25536EFB-440B-45C9-8F79-31CFCCA27755}" type="slidenum">
              <a:rPr lang="en-US" altLang="en-US"/>
              <a:pPr/>
              <a:t>‹#›</a:t>
            </a:fld>
            <a:endParaRPr lang="en-US" altLang="en-US"/>
          </a:p>
        </p:txBody>
      </p:sp>
    </p:spTree>
    <p:extLst>
      <p:ext uri="{BB962C8B-B14F-4D97-AF65-F5344CB8AC3E}">
        <p14:creationId xmlns:p14="http://schemas.microsoft.com/office/powerpoint/2010/main" val="29902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331913" y="836613"/>
            <a:ext cx="3829050" cy="583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313363" y="836613"/>
            <a:ext cx="3830637" cy="583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E6491DF1-BDEB-4D2C-BD8C-C00A0DCA64C1}" type="slidenum">
              <a:rPr lang="en-US" altLang="en-US"/>
              <a:pPr/>
              <a:t>‹#›</a:t>
            </a:fld>
            <a:endParaRPr lang="en-US" altLang="en-US"/>
          </a:p>
        </p:txBody>
      </p:sp>
    </p:spTree>
    <p:extLst>
      <p:ext uri="{BB962C8B-B14F-4D97-AF65-F5344CB8AC3E}">
        <p14:creationId xmlns:p14="http://schemas.microsoft.com/office/powerpoint/2010/main" val="301793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dt" sz="half" idx="10"/>
          </p:nvPr>
        </p:nvSpPr>
        <p:spPr>
          <a:ln/>
        </p:spPr>
        <p:txBody>
          <a:bodyPr/>
          <a:lstStyle>
            <a:lvl1pPr>
              <a:defRPr/>
            </a:lvl1pPr>
          </a:lstStyle>
          <a:p>
            <a:endParaRPr lang="fr-FR"/>
          </a:p>
        </p:txBody>
      </p:sp>
      <p:sp>
        <p:nvSpPr>
          <p:cNvPr id="8" name="Rectangle 5"/>
          <p:cNvSpPr>
            <a:spLocks noGrp="1" noChangeArrowheads="1"/>
          </p:cNvSpPr>
          <p:nvPr>
            <p:ph type="ftr" sz="quarter" idx="11"/>
          </p:nvPr>
        </p:nvSpPr>
        <p:spPr>
          <a:ln/>
        </p:spPr>
        <p:txBody>
          <a:bodyPr/>
          <a:lstStyle>
            <a:lvl1pPr>
              <a:defRPr/>
            </a:lvl1pPr>
          </a:lstStyle>
          <a:p>
            <a:endParaRPr lang="fr-FR"/>
          </a:p>
        </p:txBody>
      </p:sp>
      <p:sp>
        <p:nvSpPr>
          <p:cNvPr id="9" name="Rectangle 6"/>
          <p:cNvSpPr>
            <a:spLocks noGrp="1" noChangeArrowheads="1"/>
          </p:cNvSpPr>
          <p:nvPr>
            <p:ph type="sldNum" sz="quarter" idx="12"/>
          </p:nvPr>
        </p:nvSpPr>
        <p:spPr>
          <a:ln/>
        </p:spPr>
        <p:txBody>
          <a:bodyPr/>
          <a:lstStyle>
            <a:lvl1pPr>
              <a:defRPr/>
            </a:lvl1pPr>
          </a:lstStyle>
          <a:p>
            <a:fld id="{7024968A-868E-41C5-B0E7-008AE25EAE08}" type="slidenum">
              <a:rPr lang="en-US" altLang="en-US"/>
              <a:pPr/>
              <a:t>‹#›</a:t>
            </a:fld>
            <a:endParaRPr lang="en-US" altLang="en-US"/>
          </a:p>
        </p:txBody>
      </p:sp>
    </p:spTree>
    <p:extLst>
      <p:ext uri="{BB962C8B-B14F-4D97-AF65-F5344CB8AC3E}">
        <p14:creationId xmlns:p14="http://schemas.microsoft.com/office/powerpoint/2010/main" val="230891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fr-FR"/>
          </a:p>
        </p:txBody>
      </p:sp>
      <p:sp>
        <p:nvSpPr>
          <p:cNvPr id="4" name="Rectangle 5"/>
          <p:cNvSpPr>
            <a:spLocks noGrp="1" noChangeArrowheads="1"/>
          </p:cNvSpPr>
          <p:nvPr>
            <p:ph type="ftr" sz="quarter" idx="11"/>
          </p:nvPr>
        </p:nvSpPr>
        <p:spPr>
          <a:ln/>
        </p:spPr>
        <p:txBody>
          <a:bodyPr/>
          <a:lstStyle>
            <a:lvl1pPr>
              <a:defRPr/>
            </a:lvl1pPr>
          </a:lstStyle>
          <a:p>
            <a:endParaRPr lang="fr-FR"/>
          </a:p>
        </p:txBody>
      </p:sp>
      <p:sp>
        <p:nvSpPr>
          <p:cNvPr id="5" name="Rectangle 6"/>
          <p:cNvSpPr>
            <a:spLocks noGrp="1" noChangeArrowheads="1"/>
          </p:cNvSpPr>
          <p:nvPr>
            <p:ph type="sldNum" sz="quarter" idx="12"/>
          </p:nvPr>
        </p:nvSpPr>
        <p:spPr>
          <a:ln/>
        </p:spPr>
        <p:txBody>
          <a:bodyPr/>
          <a:lstStyle>
            <a:lvl1pPr>
              <a:defRPr/>
            </a:lvl1pPr>
          </a:lstStyle>
          <a:p>
            <a:fld id="{12273941-2F1B-4865-8972-50565BD85225}" type="slidenum">
              <a:rPr lang="en-US" altLang="en-US"/>
              <a:pPr/>
              <a:t>‹#›</a:t>
            </a:fld>
            <a:endParaRPr lang="en-US" altLang="en-US"/>
          </a:p>
        </p:txBody>
      </p:sp>
    </p:spTree>
    <p:extLst>
      <p:ext uri="{BB962C8B-B14F-4D97-AF65-F5344CB8AC3E}">
        <p14:creationId xmlns:p14="http://schemas.microsoft.com/office/powerpoint/2010/main" val="210388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endParaRPr lang="fr-FR"/>
          </a:p>
        </p:txBody>
      </p:sp>
      <p:sp>
        <p:nvSpPr>
          <p:cNvPr id="3" name="Rectangle 5"/>
          <p:cNvSpPr>
            <a:spLocks noGrp="1" noChangeArrowheads="1"/>
          </p:cNvSpPr>
          <p:nvPr>
            <p:ph type="ftr" sz="quarter" idx="11"/>
          </p:nvPr>
        </p:nvSpPr>
        <p:spPr>
          <a:ln/>
        </p:spPr>
        <p:txBody>
          <a:bodyPr/>
          <a:lstStyle>
            <a:lvl1pPr>
              <a:defRPr/>
            </a:lvl1pPr>
          </a:lstStyle>
          <a:p>
            <a:endParaRPr lang="fr-FR"/>
          </a:p>
        </p:txBody>
      </p:sp>
      <p:sp>
        <p:nvSpPr>
          <p:cNvPr id="4" name="Rectangle 6"/>
          <p:cNvSpPr>
            <a:spLocks noGrp="1" noChangeArrowheads="1"/>
          </p:cNvSpPr>
          <p:nvPr>
            <p:ph type="sldNum" sz="quarter" idx="12"/>
          </p:nvPr>
        </p:nvSpPr>
        <p:spPr>
          <a:ln/>
        </p:spPr>
        <p:txBody>
          <a:bodyPr/>
          <a:lstStyle>
            <a:lvl1pPr>
              <a:defRPr/>
            </a:lvl1pPr>
          </a:lstStyle>
          <a:p>
            <a:fld id="{C5068DD5-6212-476A-B0B2-917B76617CC4}" type="slidenum">
              <a:rPr lang="en-US" altLang="en-US"/>
              <a:pPr/>
              <a:t>‹#›</a:t>
            </a:fld>
            <a:endParaRPr lang="en-US" altLang="en-US"/>
          </a:p>
        </p:txBody>
      </p:sp>
    </p:spTree>
    <p:extLst>
      <p:ext uri="{BB962C8B-B14F-4D97-AF65-F5344CB8AC3E}">
        <p14:creationId xmlns:p14="http://schemas.microsoft.com/office/powerpoint/2010/main" val="137451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CD1836CE-632E-4422-AAD6-C68750A329C3}" type="slidenum">
              <a:rPr lang="en-US" altLang="en-US"/>
              <a:pPr/>
              <a:t>‹#›</a:t>
            </a:fld>
            <a:endParaRPr lang="en-US" altLang="en-US"/>
          </a:p>
        </p:txBody>
      </p:sp>
    </p:spTree>
    <p:extLst>
      <p:ext uri="{BB962C8B-B14F-4D97-AF65-F5344CB8AC3E}">
        <p14:creationId xmlns:p14="http://schemas.microsoft.com/office/powerpoint/2010/main" val="355936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53949C9B-0011-4DEB-B57D-9BF4DF7EBDF1}" type="slidenum">
              <a:rPr lang="en-US" altLang="en-US"/>
              <a:pPr/>
              <a:t>‹#›</a:t>
            </a:fld>
            <a:endParaRPr lang="en-US" altLang="en-US"/>
          </a:p>
        </p:txBody>
      </p:sp>
    </p:spTree>
    <p:extLst>
      <p:ext uri="{BB962C8B-B14F-4D97-AF65-F5344CB8AC3E}">
        <p14:creationId xmlns:p14="http://schemas.microsoft.com/office/powerpoint/2010/main" val="51472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9144000" cy="692150"/>
            <a:chOff x="0" y="0"/>
            <a:chExt cx="4320" cy="761"/>
          </a:xfrm>
        </p:grpSpPr>
        <p:sp>
          <p:nvSpPr>
            <p:cNvPr id="1042" name="Rectangle 8"/>
            <p:cNvSpPr>
              <a:spLocks noChangeArrowheads="1"/>
            </p:cNvSpPr>
            <p:nvPr/>
          </p:nvSpPr>
          <p:spPr bwMode="auto">
            <a:xfrm>
              <a:off x="0" y="0"/>
              <a:ext cx="621" cy="761"/>
            </a:xfrm>
            <a:prstGeom prst="rect">
              <a:avLst/>
            </a:prstGeom>
            <a:solidFill>
              <a:srgbClr val="437E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43" name="Rectangle 9"/>
            <p:cNvSpPr>
              <a:spLocks noChangeArrowheads="1"/>
            </p:cNvSpPr>
            <p:nvPr/>
          </p:nvSpPr>
          <p:spPr bwMode="auto">
            <a:xfrm>
              <a:off x="616" y="0"/>
              <a:ext cx="621" cy="761"/>
            </a:xfrm>
            <a:prstGeom prst="rect">
              <a:avLst/>
            </a:prstGeom>
            <a:solidFill>
              <a:srgbClr val="038E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44" name="Rectangle 10"/>
            <p:cNvSpPr>
              <a:spLocks noChangeArrowheads="1"/>
            </p:cNvSpPr>
            <p:nvPr/>
          </p:nvSpPr>
          <p:spPr bwMode="auto">
            <a:xfrm>
              <a:off x="1231" y="0"/>
              <a:ext cx="621" cy="761"/>
            </a:xfrm>
            <a:prstGeom prst="rect">
              <a:avLst/>
            </a:prstGeom>
            <a:solidFill>
              <a:srgbClr val="E7830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45" name="Rectangle 11"/>
            <p:cNvSpPr>
              <a:spLocks noChangeArrowheads="1"/>
            </p:cNvSpPr>
            <p:nvPr/>
          </p:nvSpPr>
          <p:spPr bwMode="auto">
            <a:xfrm>
              <a:off x="1853" y="0"/>
              <a:ext cx="619" cy="761"/>
            </a:xfrm>
            <a:prstGeom prst="rect">
              <a:avLst/>
            </a:prstGeom>
            <a:solidFill>
              <a:srgbClr val="D805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46" name="Rectangle 12"/>
            <p:cNvSpPr>
              <a:spLocks noChangeArrowheads="1"/>
            </p:cNvSpPr>
            <p:nvPr/>
          </p:nvSpPr>
          <p:spPr bwMode="auto">
            <a:xfrm>
              <a:off x="2467" y="0"/>
              <a:ext cx="621" cy="761"/>
            </a:xfrm>
            <a:prstGeom prst="rect">
              <a:avLst/>
            </a:prstGeom>
            <a:solidFill>
              <a:srgbClr val="542A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47" name="Rectangle 13"/>
            <p:cNvSpPr>
              <a:spLocks noChangeArrowheads="1"/>
            </p:cNvSpPr>
            <p:nvPr/>
          </p:nvSpPr>
          <p:spPr bwMode="auto">
            <a:xfrm>
              <a:off x="3083" y="0"/>
              <a:ext cx="620" cy="761"/>
            </a:xfrm>
            <a:prstGeom prst="rect">
              <a:avLst/>
            </a:prstGeom>
            <a:solidFill>
              <a:srgbClr val="038E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48" name="Rectangle 14"/>
            <p:cNvSpPr>
              <a:spLocks noChangeArrowheads="1"/>
            </p:cNvSpPr>
            <p:nvPr/>
          </p:nvSpPr>
          <p:spPr bwMode="auto">
            <a:xfrm>
              <a:off x="3699" y="0"/>
              <a:ext cx="621" cy="761"/>
            </a:xfrm>
            <a:prstGeom prst="rect">
              <a:avLst/>
            </a:prstGeom>
            <a:solidFill>
              <a:srgbClr val="437E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sp>
        <p:nvSpPr>
          <p:cNvPr id="1027" name="Rectangle 17"/>
          <p:cNvSpPr>
            <a:spLocks noChangeArrowheads="1"/>
          </p:cNvSpPr>
          <p:nvPr userDrawn="1"/>
        </p:nvSpPr>
        <p:spPr bwMode="auto">
          <a:xfrm>
            <a:off x="0" y="0"/>
            <a:ext cx="1314450" cy="5373688"/>
          </a:xfrm>
          <a:prstGeom prst="rect">
            <a:avLst/>
          </a:prstGeom>
          <a:solidFill>
            <a:srgbClr val="437E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28" name="Rectangle 3"/>
          <p:cNvSpPr>
            <a:spLocks noGrp="1" noChangeArrowheads="1"/>
          </p:cNvSpPr>
          <p:nvPr>
            <p:ph type="body" idx="1"/>
          </p:nvPr>
        </p:nvSpPr>
        <p:spPr bwMode="auto">
          <a:xfrm>
            <a:off x="1331913" y="836613"/>
            <a:ext cx="781208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Date Placeholder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fld id="{8E81C881-F808-4EFA-A50A-B71758122D64}" type="slidenum">
              <a:rPr lang="en-US" altLang="en-US"/>
              <a:pPr/>
              <a:t>‹#›</a:t>
            </a:fld>
            <a:endParaRPr lang="en-US" altLang="en-US"/>
          </a:p>
        </p:txBody>
      </p:sp>
      <p:pic>
        <p:nvPicPr>
          <p:cNvPr id="1032" name="Picture 15" descr="FOCRG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0175" y="5400675"/>
            <a:ext cx="10556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24"/>
          <p:cNvGrpSpPr>
            <a:grpSpLocks/>
          </p:cNvGrpSpPr>
          <p:nvPr userDrawn="1"/>
        </p:nvGrpSpPr>
        <p:grpSpPr bwMode="auto">
          <a:xfrm>
            <a:off x="0" y="6669088"/>
            <a:ext cx="9144000" cy="188912"/>
            <a:chOff x="0" y="0"/>
            <a:chExt cx="4320" cy="761"/>
          </a:xfrm>
        </p:grpSpPr>
        <p:sp>
          <p:nvSpPr>
            <p:cNvPr id="1035" name="Rectangle 25"/>
            <p:cNvSpPr>
              <a:spLocks noChangeArrowheads="1"/>
            </p:cNvSpPr>
            <p:nvPr/>
          </p:nvSpPr>
          <p:spPr bwMode="auto">
            <a:xfrm>
              <a:off x="0" y="0"/>
              <a:ext cx="621" cy="761"/>
            </a:xfrm>
            <a:prstGeom prst="rect">
              <a:avLst/>
            </a:prstGeom>
            <a:solidFill>
              <a:srgbClr val="437E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36" name="Rectangle 26"/>
            <p:cNvSpPr>
              <a:spLocks noChangeArrowheads="1"/>
            </p:cNvSpPr>
            <p:nvPr/>
          </p:nvSpPr>
          <p:spPr bwMode="auto">
            <a:xfrm>
              <a:off x="616" y="0"/>
              <a:ext cx="621" cy="761"/>
            </a:xfrm>
            <a:prstGeom prst="rect">
              <a:avLst/>
            </a:prstGeom>
            <a:solidFill>
              <a:srgbClr val="038E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37" name="Rectangle 27"/>
            <p:cNvSpPr>
              <a:spLocks noChangeArrowheads="1"/>
            </p:cNvSpPr>
            <p:nvPr/>
          </p:nvSpPr>
          <p:spPr bwMode="auto">
            <a:xfrm>
              <a:off x="1231" y="0"/>
              <a:ext cx="621" cy="761"/>
            </a:xfrm>
            <a:prstGeom prst="rect">
              <a:avLst/>
            </a:prstGeom>
            <a:solidFill>
              <a:srgbClr val="E7830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38" name="Rectangle 28"/>
            <p:cNvSpPr>
              <a:spLocks noChangeArrowheads="1"/>
            </p:cNvSpPr>
            <p:nvPr/>
          </p:nvSpPr>
          <p:spPr bwMode="auto">
            <a:xfrm>
              <a:off x="1853" y="0"/>
              <a:ext cx="619" cy="761"/>
            </a:xfrm>
            <a:prstGeom prst="rect">
              <a:avLst/>
            </a:prstGeom>
            <a:solidFill>
              <a:srgbClr val="D805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39" name="Rectangle 29"/>
            <p:cNvSpPr>
              <a:spLocks noChangeArrowheads="1"/>
            </p:cNvSpPr>
            <p:nvPr/>
          </p:nvSpPr>
          <p:spPr bwMode="auto">
            <a:xfrm>
              <a:off x="2467" y="0"/>
              <a:ext cx="621" cy="761"/>
            </a:xfrm>
            <a:prstGeom prst="rect">
              <a:avLst/>
            </a:prstGeom>
            <a:solidFill>
              <a:srgbClr val="542A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40" name="Rectangle 30"/>
            <p:cNvSpPr>
              <a:spLocks noChangeArrowheads="1"/>
            </p:cNvSpPr>
            <p:nvPr/>
          </p:nvSpPr>
          <p:spPr bwMode="auto">
            <a:xfrm>
              <a:off x="3083" y="0"/>
              <a:ext cx="620" cy="761"/>
            </a:xfrm>
            <a:prstGeom prst="rect">
              <a:avLst/>
            </a:prstGeom>
            <a:solidFill>
              <a:srgbClr val="038E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41" name="Rectangle 31"/>
            <p:cNvSpPr>
              <a:spLocks noChangeArrowheads="1"/>
            </p:cNvSpPr>
            <p:nvPr/>
          </p:nvSpPr>
          <p:spPr bwMode="auto">
            <a:xfrm>
              <a:off x="3699" y="0"/>
              <a:ext cx="621" cy="761"/>
            </a:xfrm>
            <a:prstGeom prst="rect">
              <a:avLst/>
            </a:prstGeom>
            <a:solidFill>
              <a:srgbClr val="437E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sp>
        <p:nvSpPr>
          <p:cNvPr id="1034" name="Rectangle 2"/>
          <p:cNvSpPr>
            <a:spLocks noGrp="1" noChangeArrowheads="1"/>
          </p:cNvSpPr>
          <p:nvPr>
            <p:ph type="title"/>
          </p:nvPr>
        </p:nvSpPr>
        <p:spPr bwMode="auto">
          <a:xfrm>
            <a:off x="468313" y="0"/>
            <a:ext cx="86756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b="1">
          <a:solidFill>
            <a:schemeClr val="bg1"/>
          </a:solidFill>
          <a:latin typeface="+mj-lt"/>
          <a:ea typeface="+mj-ea"/>
          <a:cs typeface="ＭＳ Ｐゴシック" charset="0"/>
        </a:defRPr>
      </a:lvl1pPr>
      <a:lvl2pPr algn="l" rtl="0" eaLnBrk="0" fontAlgn="base" hangingPunct="0">
        <a:spcBef>
          <a:spcPct val="0"/>
        </a:spcBef>
        <a:spcAft>
          <a:spcPct val="0"/>
        </a:spcAft>
        <a:defRPr sz="3200" b="1">
          <a:solidFill>
            <a:schemeClr val="bg1"/>
          </a:solidFill>
          <a:latin typeface="Calibri" charset="0"/>
          <a:ea typeface="ＭＳ Ｐゴシック" charset="0"/>
          <a:cs typeface="ＭＳ Ｐゴシック" charset="0"/>
        </a:defRPr>
      </a:lvl2pPr>
      <a:lvl3pPr algn="l" rtl="0" eaLnBrk="0" fontAlgn="base" hangingPunct="0">
        <a:spcBef>
          <a:spcPct val="0"/>
        </a:spcBef>
        <a:spcAft>
          <a:spcPct val="0"/>
        </a:spcAft>
        <a:defRPr sz="3200" b="1">
          <a:solidFill>
            <a:schemeClr val="bg1"/>
          </a:solidFill>
          <a:latin typeface="Calibri" charset="0"/>
          <a:ea typeface="ＭＳ Ｐゴシック" charset="0"/>
          <a:cs typeface="ＭＳ Ｐゴシック" charset="0"/>
        </a:defRPr>
      </a:lvl3pPr>
      <a:lvl4pPr algn="l" rtl="0" eaLnBrk="0" fontAlgn="base" hangingPunct="0">
        <a:spcBef>
          <a:spcPct val="0"/>
        </a:spcBef>
        <a:spcAft>
          <a:spcPct val="0"/>
        </a:spcAft>
        <a:defRPr sz="3200" b="1">
          <a:solidFill>
            <a:schemeClr val="bg1"/>
          </a:solidFill>
          <a:latin typeface="Calibri" charset="0"/>
          <a:ea typeface="ＭＳ Ｐゴシック" charset="0"/>
          <a:cs typeface="ＭＳ Ｐゴシック" charset="0"/>
        </a:defRPr>
      </a:lvl4pPr>
      <a:lvl5pPr algn="l" rtl="0" eaLnBrk="0" fontAlgn="base" hangingPunct="0">
        <a:spcBef>
          <a:spcPct val="0"/>
        </a:spcBef>
        <a:spcAft>
          <a:spcPct val="0"/>
        </a:spcAft>
        <a:defRPr sz="3200" b="1">
          <a:solidFill>
            <a:schemeClr val="bg1"/>
          </a:solidFill>
          <a:latin typeface="Calibri" charset="0"/>
          <a:ea typeface="ＭＳ Ｐゴシック" charset="0"/>
          <a:cs typeface="ＭＳ Ｐゴシック" charset="0"/>
        </a:defRPr>
      </a:lvl5pPr>
      <a:lvl6pPr marL="457200" algn="l" rtl="0" fontAlgn="base">
        <a:spcBef>
          <a:spcPct val="0"/>
        </a:spcBef>
        <a:spcAft>
          <a:spcPct val="0"/>
        </a:spcAft>
        <a:defRPr sz="3200" b="1">
          <a:solidFill>
            <a:schemeClr val="bg1"/>
          </a:solidFill>
          <a:latin typeface="Calibri" charset="0"/>
          <a:ea typeface="ＭＳ Ｐゴシック" charset="0"/>
        </a:defRPr>
      </a:lvl6pPr>
      <a:lvl7pPr marL="914400" algn="l" rtl="0" fontAlgn="base">
        <a:spcBef>
          <a:spcPct val="0"/>
        </a:spcBef>
        <a:spcAft>
          <a:spcPct val="0"/>
        </a:spcAft>
        <a:defRPr sz="3200" b="1">
          <a:solidFill>
            <a:schemeClr val="bg1"/>
          </a:solidFill>
          <a:latin typeface="Calibri" charset="0"/>
          <a:ea typeface="ＭＳ Ｐゴシック" charset="0"/>
        </a:defRPr>
      </a:lvl7pPr>
      <a:lvl8pPr marL="1371600" algn="l" rtl="0" fontAlgn="base">
        <a:spcBef>
          <a:spcPct val="0"/>
        </a:spcBef>
        <a:spcAft>
          <a:spcPct val="0"/>
        </a:spcAft>
        <a:defRPr sz="3200" b="1">
          <a:solidFill>
            <a:schemeClr val="bg1"/>
          </a:solidFill>
          <a:latin typeface="Calibri" charset="0"/>
          <a:ea typeface="ＭＳ Ｐゴシック" charset="0"/>
        </a:defRPr>
      </a:lvl8pPr>
      <a:lvl9pPr marL="1828800" algn="l" rtl="0" fontAlgn="base">
        <a:spcBef>
          <a:spcPct val="0"/>
        </a:spcBef>
        <a:spcAft>
          <a:spcPct val="0"/>
        </a:spcAft>
        <a:defRPr sz="3200" b="1">
          <a:solidFill>
            <a:schemeClr val="bg1"/>
          </a:solidFill>
          <a:latin typeface="Calibri" charset="0"/>
          <a:ea typeface="ＭＳ Ｐゴシック" charset="0"/>
        </a:defRPr>
      </a:lvl9pPr>
    </p:titleStyle>
    <p:bodyStyle>
      <a:lvl1pPr marL="342900" indent="-342900" algn="l" rtl="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mn-lt"/>
          <a:ea typeface="+mn-ea"/>
        </a:defRPr>
      </a:lvl4pPr>
      <a:lvl5pPr marL="2057400" indent="-228600" algn="l" rtl="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mn-lt"/>
          <a:ea typeface="+mn-ea"/>
        </a:defRPr>
      </a:lvl5pPr>
      <a:lvl6pPr marL="2514600" indent="-228600" algn="l" rtl="0" fontAlgn="base">
        <a:spcBef>
          <a:spcPct val="20000"/>
        </a:spcBef>
        <a:spcAft>
          <a:spcPct val="0"/>
        </a:spcAft>
        <a:buClr>
          <a:srgbClr val="038EC9"/>
        </a:buClr>
        <a:buSzPct val="80000"/>
        <a:buFont typeface="Wingdings" charset="0"/>
        <a:buChar char="n"/>
        <a:defRPr sz="2400">
          <a:solidFill>
            <a:schemeClr val="tx1"/>
          </a:solidFill>
          <a:latin typeface="+mn-lt"/>
          <a:ea typeface="+mn-ea"/>
        </a:defRPr>
      </a:lvl6pPr>
      <a:lvl7pPr marL="2971800" indent="-228600" algn="l" rtl="0" fontAlgn="base">
        <a:spcBef>
          <a:spcPct val="20000"/>
        </a:spcBef>
        <a:spcAft>
          <a:spcPct val="0"/>
        </a:spcAft>
        <a:buClr>
          <a:srgbClr val="038EC9"/>
        </a:buClr>
        <a:buSzPct val="80000"/>
        <a:buFont typeface="Wingdings" charset="0"/>
        <a:buChar char="n"/>
        <a:defRPr sz="2400">
          <a:solidFill>
            <a:schemeClr val="tx1"/>
          </a:solidFill>
          <a:latin typeface="+mn-lt"/>
          <a:ea typeface="+mn-ea"/>
        </a:defRPr>
      </a:lvl7pPr>
      <a:lvl8pPr marL="3429000" indent="-228600" algn="l" rtl="0" fontAlgn="base">
        <a:spcBef>
          <a:spcPct val="20000"/>
        </a:spcBef>
        <a:spcAft>
          <a:spcPct val="0"/>
        </a:spcAft>
        <a:buClr>
          <a:srgbClr val="038EC9"/>
        </a:buClr>
        <a:buSzPct val="80000"/>
        <a:buFont typeface="Wingdings" charset="0"/>
        <a:buChar char="n"/>
        <a:defRPr sz="2400">
          <a:solidFill>
            <a:schemeClr val="tx1"/>
          </a:solidFill>
          <a:latin typeface="+mn-lt"/>
          <a:ea typeface="+mn-ea"/>
        </a:defRPr>
      </a:lvl8pPr>
      <a:lvl9pPr marL="3886200" indent="-228600" algn="l" rtl="0" fontAlgn="base">
        <a:spcBef>
          <a:spcPct val="20000"/>
        </a:spcBef>
        <a:spcAft>
          <a:spcPct val="0"/>
        </a:spcAft>
        <a:buClr>
          <a:srgbClr val="038EC9"/>
        </a:buClr>
        <a:buSzPct val="80000"/>
        <a:buFont typeface="Wingdings" charset="0"/>
        <a:buChar char="n"/>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1"/>
          <p:cNvGrpSpPr>
            <a:grpSpLocks/>
          </p:cNvGrpSpPr>
          <p:nvPr/>
        </p:nvGrpSpPr>
        <p:grpSpPr bwMode="auto">
          <a:xfrm>
            <a:off x="0" y="0"/>
            <a:ext cx="9144000" cy="6858000"/>
            <a:chOff x="0" y="0"/>
            <a:chExt cx="4320" cy="761"/>
          </a:xfrm>
        </p:grpSpPr>
        <p:sp>
          <p:nvSpPr>
            <p:cNvPr id="2077" name="Rectangle 4"/>
            <p:cNvSpPr>
              <a:spLocks noChangeArrowheads="1"/>
            </p:cNvSpPr>
            <p:nvPr/>
          </p:nvSpPr>
          <p:spPr bwMode="auto">
            <a:xfrm>
              <a:off x="0" y="0"/>
              <a:ext cx="621" cy="761"/>
            </a:xfrm>
            <a:prstGeom prst="rect">
              <a:avLst/>
            </a:prstGeom>
            <a:solidFill>
              <a:srgbClr val="437E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2078" name="Rectangle 5"/>
            <p:cNvSpPr>
              <a:spLocks noChangeArrowheads="1"/>
            </p:cNvSpPr>
            <p:nvPr/>
          </p:nvSpPr>
          <p:spPr bwMode="auto">
            <a:xfrm>
              <a:off x="616" y="0"/>
              <a:ext cx="621" cy="761"/>
            </a:xfrm>
            <a:prstGeom prst="rect">
              <a:avLst/>
            </a:prstGeom>
            <a:solidFill>
              <a:srgbClr val="038E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2079" name="Rectangle 6"/>
            <p:cNvSpPr>
              <a:spLocks noChangeArrowheads="1"/>
            </p:cNvSpPr>
            <p:nvPr/>
          </p:nvSpPr>
          <p:spPr bwMode="auto">
            <a:xfrm>
              <a:off x="1231" y="0"/>
              <a:ext cx="621" cy="761"/>
            </a:xfrm>
            <a:prstGeom prst="rect">
              <a:avLst/>
            </a:prstGeom>
            <a:solidFill>
              <a:srgbClr val="E7830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2080" name="Rectangle 7"/>
            <p:cNvSpPr>
              <a:spLocks noChangeArrowheads="1"/>
            </p:cNvSpPr>
            <p:nvPr/>
          </p:nvSpPr>
          <p:spPr bwMode="auto">
            <a:xfrm>
              <a:off x="1853" y="0"/>
              <a:ext cx="619" cy="761"/>
            </a:xfrm>
            <a:prstGeom prst="rect">
              <a:avLst/>
            </a:prstGeom>
            <a:solidFill>
              <a:srgbClr val="D805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2081" name="Rectangle 8"/>
            <p:cNvSpPr>
              <a:spLocks noChangeArrowheads="1"/>
            </p:cNvSpPr>
            <p:nvPr/>
          </p:nvSpPr>
          <p:spPr bwMode="auto">
            <a:xfrm>
              <a:off x="2467" y="0"/>
              <a:ext cx="621" cy="761"/>
            </a:xfrm>
            <a:prstGeom prst="rect">
              <a:avLst/>
            </a:prstGeom>
            <a:solidFill>
              <a:srgbClr val="542A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2082" name="Rectangle 9"/>
            <p:cNvSpPr>
              <a:spLocks noChangeArrowheads="1"/>
            </p:cNvSpPr>
            <p:nvPr/>
          </p:nvSpPr>
          <p:spPr bwMode="auto">
            <a:xfrm>
              <a:off x="3083" y="0"/>
              <a:ext cx="620" cy="761"/>
            </a:xfrm>
            <a:prstGeom prst="rect">
              <a:avLst/>
            </a:prstGeom>
            <a:solidFill>
              <a:srgbClr val="038E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2083" name="Rectangle 10"/>
            <p:cNvSpPr>
              <a:spLocks noChangeArrowheads="1"/>
            </p:cNvSpPr>
            <p:nvPr/>
          </p:nvSpPr>
          <p:spPr bwMode="auto">
            <a:xfrm>
              <a:off x="3699" y="0"/>
              <a:ext cx="621" cy="761"/>
            </a:xfrm>
            <a:prstGeom prst="rect">
              <a:avLst/>
            </a:prstGeom>
            <a:solidFill>
              <a:srgbClr val="437E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grpSp>
      <p:grpSp>
        <p:nvGrpSpPr>
          <p:cNvPr id="2051" name="Group 35"/>
          <p:cNvGrpSpPr>
            <a:grpSpLocks/>
          </p:cNvGrpSpPr>
          <p:nvPr/>
        </p:nvGrpSpPr>
        <p:grpSpPr bwMode="auto">
          <a:xfrm>
            <a:off x="1944688" y="168275"/>
            <a:ext cx="5248275" cy="6299200"/>
            <a:chOff x="1225" y="176"/>
            <a:chExt cx="3306" cy="3968"/>
          </a:xfrm>
        </p:grpSpPr>
        <p:sp>
          <p:nvSpPr>
            <p:cNvPr id="2057" name="Freeform 15"/>
            <p:cNvSpPr>
              <a:spLocks/>
            </p:cNvSpPr>
            <p:nvPr/>
          </p:nvSpPr>
          <p:spPr bwMode="auto">
            <a:xfrm>
              <a:off x="2605" y="458"/>
              <a:ext cx="0" cy="20"/>
            </a:xfrm>
            <a:custGeom>
              <a:avLst/>
              <a:gdLst>
                <a:gd name="T0" fmla="*/ 0 h 20"/>
                <a:gd name="T1" fmla="*/ 20 h 20"/>
                <a:gd name="T2" fmla="*/ 0 h 20"/>
                <a:gd name="T3" fmla="*/ 0 60000 65536"/>
                <a:gd name="T4" fmla="*/ 0 60000 65536"/>
                <a:gd name="T5" fmla="*/ 0 60000 65536"/>
                <a:gd name="T6" fmla="*/ 0 h 20"/>
                <a:gd name="T7" fmla="*/ 20 h 20"/>
              </a:gdLst>
              <a:ahLst/>
              <a:cxnLst>
                <a:cxn ang="T3">
                  <a:pos x="0" y="T0"/>
                </a:cxn>
                <a:cxn ang="T4">
                  <a:pos x="0" y="T1"/>
                </a:cxn>
                <a:cxn ang="T5">
                  <a:pos x="0" y="T2"/>
                </a:cxn>
              </a:cxnLst>
              <a:rect l="0" t="T6" r="0" b="T7"/>
              <a:pathLst>
                <a:path h="20">
                  <a:moveTo>
                    <a:pt x="0" y="0"/>
                  </a:moveTo>
                  <a:lnTo>
                    <a:pt x="0" y="2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58" name="Line 16"/>
            <p:cNvSpPr>
              <a:spLocks noChangeShapeType="1"/>
            </p:cNvSpPr>
            <p:nvPr/>
          </p:nvSpPr>
          <p:spPr bwMode="auto">
            <a:xfrm>
              <a:off x="2605" y="458"/>
              <a:ext cx="0"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59" name="Freeform 17"/>
            <p:cNvSpPr>
              <a:spLocks/>
            </p:cNvSpPr>
            <p:nvPr/>
          </p:nvSpPr>
          <p:spPr bwMode="auto">
            <a:xfrm>
              <a:off x="3585" y="639"/>
              <a:ext cx="455" cy="388"/>
            </a:xfrm>
            <a:custGeom>
              <a:avLst/>
              <a:gdLst>
                <a:gd name="T0" fmla="*/ 1670592 w 227"/>
                <a:gd name="T1" fmla="*/ 909312 h 194"/>
                <a:gd name="T2" fmla="*/ 1510448 w 227"/>
                <a:gd name="T3" fmla="*/ 884736 h 194"/>
                <a:gd name="T4" fmla="*/ 1198486 w 227"/>
                <a:gd name="T5" fmla="*/ 1056768 h 194"/>
                <a:gd name="T6" fmla="*/ 1198486 w 227"/>
                <a:gd name="T7" fmla="*/ 1056768 h 194"/>
                <a:gd name="T8" fmla="*/ 1189109 w 227"/>
                <a:gd name="T9" fmla="*/ 1064960 h 194"/>
                <a:gd name="T10" fmla="*/ 1155834 w 227"/>
                <a:gd name="T11" fmla="*/ 1056768 h 194"/>
                <a:gd name="T12" fmla="*/ 1172513 w 227"/>
                <a:gd name="T13" fmla="*/ 1032192 h 194"/>
                <a:gd name="T14" fmla="*/ 1813153 w 227"/>
                <a:gd name="T15" fmla="*/ 671744 h 194"/>
                <a:gd name="T16" fmla="*/ 1871778 w 227"/>
                <a:gd name="T17" fmla="*/ 516096 h 194"/>
                <a:gd name="T18" fmla="*/ 1712299 w 227"/>
                <a:gd name="T19" fmla="*/ 491520 h 194"/>
                <a:gd name="T20" fmla="*/ 1366275 w 227"/>
                <a:gd name="T21" fmla="*/ 688128 h 194"/>
                <a:gd name="T22" fmla="*/ 1357710 w 227"/>
                <a:gd name="T23" fmla="*/ 688128 h 194"/>
                <a:gd name="T24" fmla="*/ 1155834 w 227"/>
                <a:gd name="T25" fmla="*/ 802816 h 194"/>
                <a:gd name="T26" fmla="*/ 1130745 w 227"/>
                <a:gd name="T27" fmla="*/ 802816 h 194"/>
                <a:gd name="T28" fmla="*/ 1139085 w 227"/>
                <a:gd name="T29" fmla="*/ 770048 h 194"/>
                <a:gd name="T30" fmla="*/ 1341047 w 227"/>
                <a:gd name="T31" fmla="*/ 655360 h 194"/>
                <a:gd name="T32" fmla="*/ 1341047 w 227"/>
                <a:gd name="T33" fmla="*/ 655360 h 194"/>
                <a:gd name="T34" fmla="*/ 1829806 w 227"/>
                <a:gd name="T35" fmla="*/ 385024 h 194"/>
                <a:gd name="T36" fmla="*/ 1888432 w 227"/>
                <a:gd name="T37" fmla="*/ 237568 h 194"/>
                <a:gd name="T38" fmla="*/ 1729216 w 227"/>
                <a:gd name="T39" fmla="*/ 212992 h 194"/>
                <a:gd name="T40" fmla="*/ 1038328 w 227"/>
                <a:gd name="T41" fmla="*/ 598016 h 194"/>
                <a:gd name="T42" fmla="*/ 1038328 w 227"/>
                <a:gd name="T43" fmla="*/ 598016 h 194"/>
                <a:gd name="T44" fmla="*/ 1038328 w 227"/>
                <a:gd name="T45" fmla="*/ 598016 h 194"/>
                <a:gd name="T46" fmla="*/ 1004660 w 227"/>
                <a:gd name="T47" fmla="*/ 589824 h 194"/>
                <a:gd name="T48" fmla="*/ 1013233 w 227"/>
                <a:gd name="T49" fmla="*/ 573440 h 194"/>
                <a:gd name="T50" fmla="*/ 1013233 w 227"/>
                <a:gd name="T51" fmla="*/ 573440 h 194"/>
                <a:gd name="T52" fmla="*/ 1021577 w 227"/>
                <a:gd name="T53" fmla="*/ 565248 h 194"/>
                <a:gd name="T54" fmla="*/ 1021577 w 227"/>
                <a:gd name="T55" fmla="*/ 565248 h 194"/>
                <a:gd name="T56" fmla="*/ 1223537 w 227"/>
                <a:gd name="T57" fmla="*/ 450560 h 194"/>
                <a:gd name="T58" fmla="*/ 1223537 w 227"/>
                <a:gd name="T59" fmla="*/ 450560 h 194"/>
                <a:gd name="T60" fmla="*/ 1661209 w 227"/>
                <a:gd name="T61" fmla="*/ 204800 h 194"/>
                <a:gd name="T62" fmla="*/ 1712299 w 227"/>
                <a:gd name="T63" fmla="*/ 57344 h 194"/>
                <a:gd name="T64" fmla="*/ 1552564 w 227"/>
                <a:gd name="T65" fmla="*/ 32768 h 194"/>
                <a:gd name="T66" fmla="*/ 673228 w 227"/>
                <a:gd name="T67" fmla="*/ 524288 h 194"/>
                <a:gd name="T68" fmla="*/ 673228 w 227"/>
                <a:gd name="T69" fmla="*/ 524288 h 194"/>
                <a:gd name="T70" fmla="*/ 664911 w 227"/>
                <a:gd name="T71" fmla="*/ 524288 h 194"/>
                <a:gd name="T72" fmla="*/ 639672 w 227"/>
                <a:gd name="T73" fmla="*/ 524288 h 194"/>
                <a:gd name="T74" fmla="*/ 647982 w 227"/>
                <a:gd name="T75" fmla="*/ 491520 h 194"/>
                <a:gd name="T76" fmla="*/ 833460 w 227"/>
                <a:gd name="T77" fmla="*/ 393216 h 194"/>
                <a:gd name="T78" fmla="*/ 962952 w 227"/>
                <a:gd name="T79" fmla="*/ 172032 h 194"/>
                <a:gd name="T80" fmla="*/ 841828 w 227"/>
                <a:gd name="T81" fmla="*/ 155648 h 194"/>
                <a:gd name="T82" fmla="*/ 436642 w 227"/>
                <a:gd name="T83" fmla="*/ 376832 h 194"/>
                <a:gd name="T84" fmla="*/ 436642 w 227"/>
                <a:gd name="T85" fmla="*/ 376832 h 194"/>
                <a:gd name="T86" fmla="*/ 319133 w 227"/>
                <a:gd name="T87" fmla="*/ 442368 h 194"/>
                <a:gd name="T88" fmla="*/ 167568 w 227"/>
                <a:gd name="T89" fmla="*/ 1204224 h 194"/>
                <a:gd name="T90" fmla="*/ 917172 w 227"/>
                <a:gd name="T91" fmla="*/ 1449984 h 194"/>
                <a:gd name="T92" fmla="*/ 979701 w 227"/>
                <a:gd name="T93" fmla="*/ 1409024 h 194"/>
                <a:gd name="T94" fmla="*/ 988001 w 227"/>
                <a:gd name="T95" fmla="*/ 1417216 h 194"/>
                <a:gd name="T96" fmla="*/ 1611191 w 227"/>
                <a:gd name="T97" fmla="*/ 1056768 h 194"/>
                <a:gd name="T98" fmla="*/ 1670592 w 227"/>
                <a:gd name="T99" fmla="*/ 909312 h 1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7"/>
                <a:gd name="T151" fmla="*/ 0 h 194"/>
                <a:gd name="T152" fmla="*/ 227 w 227"/>
                <a:gd name="T153" fmla="*/ 194 h 1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7" h="194">
                  <a:moveTo>
                    <a:pt x="198" y="111"/>
                  </a:moveTo>
                  <a:cubicBezTo>
                    <a:pt x="194" y="105"/>
                    <a:pt x="186" y="104"/>
                    <a:pt x="179" y="108"/>
                  </a:cubicBezTo>
                  <a:cubicBezTo>
                    <a:pt x="142" y="129"/>
                    <a:pt x="142" y="129"/>
                    <a:pt x="142" y="129"/>
                  </a:cubicBezTo>
                  <a:cubicBezTo>
                    <a:pt x="142" y="129"/>
                    <a:pt x="142" y="129"/>
                    <a:pt x="142" y="129"/>
                  </a:cubicBezTo>
                  <a:cubicBezTo>
                    <a:pt x="141" y="130"/>
                    <a:pt x="141" y="130"/>
                    <a:pt x="141" y="130"/>
                  </a:cubicBezTo>
                  <a:cubicBezTo>
                    <a:pt x="140" y="130"/>
                    <a:pt x="138" y="130"/>
                    <a:pt x="137" y="129"/>
                  </a:cubicBezTo>
                  <a:cubicBezTo>
                    <a:pt x="137" y="128"/>
                    <a:pt x="138" y="127"/>
                    <a:pt x="139" y="126"/>
                  </a:cubicBezTo>
                  <a:cubicBezTo>
                    <a:pt x="215" y="82"/>
                    <a:pt x="215" y="82"/>
                    <a:pt x="215" y="82"/>
                  </a:cubicBezTo>
                  <a:cubicBezTo>
                    <a:pt x="223" y="77"/>
                    <a:pt x="226" y="69"/>
                    <a:pt x="222" y="63"/>
                  </a:cubicBezTo>
                  <a:cubicBezTo>
                    <a:pt x="219" y="57"/>
                    <a:pt x="210" y="56"/>
                    <a:pt x="203" y="60"/>
                  </a:cubicBezTo>
                  <a:cubicBezTo>
                    <a:pt x="162" y="84"/>
                    <a:pt x="162" y="84"/>
                    <a:pt x="162" y="84"/>
                  </a:cubicBezTo>
                  <a:cubicBezTo>
                    <a:pt x="162" y="84"/>
                    <a:pt x="161" y="84"/>
                    <a:pt x="161" y="84"/>
                  </a:cubicBezTo>
                  <a:cubicBezTo>
                    <a:pt x="137" y="98"/>
                    <a:pt x="137" y="98"/>
                    <a:pt x="137" y="98"/>
                  </a:cubicBezTo>
                  <a:cubicBezTo>
                    <a:pt x="136" y="99"/>
                    <a:pt x="134" y="99"/>
                    <a:pt x="134" y="98"/>
                  </a:cubicBezTo>
                  <a:cubicBezTo>
                    <a:pt x="133" y="97"/>
                    <a:pt x="134" y="95"/>
                    <a:pt x="135" y="94"/>
                  </a:cubicBezTo>
                  <a:cubicBezTo>
                    <a:pt x="159" y="80"/>
                    <a:pt x="159" y="80"/>
                    <a:pt x="159" y="80"/>
                  </a:cubicBezTo>
                  <a:cubicBezTo>
                    <a:pt x="159" y="80"/>
                    <a:pt x="159" y="80"/>
                    <a:pt x="159" y="80"/>
                  </a:cubicBezTo>
                  <a:cubicBezTo>
                    <a:pt x="217" y="47"/>
                    <a:pt x="217" y="47"/>
                    <a:pt x="217" y="47"/>
                  </a:cubicBezTo>
                  <a:cubicBezTo>
                    <a:pt x="225" y="43"/>
                    <a:pt x="227" y="35"/>
                    <a:pt x="224" y="29"/>
                  </a:cubicBezTo>
                  <a:cubicBezTo>
                    <a:pt x="220" y="23"/>
                    <a:pt x="212" y="21"/>
                    <a:pt x="205" y="26"/>
                  </a:cubicBezTo>
                  <a:cubicBezTo>
                    <a:pt x="123" y="73"/>
                    <a:pt x="123" y="73"/>
                    <a:pt x="123" y="73"/>
                  </a:cubicBezTo>
                  <a:cubicBezTo>
                    <a:pt x="123" y="73"/>
                    <a:pt x="123" y="73"/>
                    <a:pt x="123" y="73"/>
                  </a:cubicBezTo>
                  <a:cubicBezTo>
                    <a:pt x="123" y="73"/>
                    <a:pt x="123" y="73"/>
                    <a:pt x="123" y="73"/>
                  </a:cubicBezTo>
                  <a:cubicBezTo>
                    <a:pt x="121" y="74"/>
                    <a:pt x="120" y="73"/>
                    <a:pt x="119" y="72"/>
                  </a:cubicBezTo>
                  <a:cubicBezTo>
                    <a:pt x="119" y="72"/>
                    <a:pt x="119" y="71"/>
                    <a:pt x="120" y="70"/>
                  </a:cubicBezTo>
                  <a:cubicBezTo>
                    <a:pt x="120" y="70"/>
                    <a:pt x="120" y="70"/>
                    <a:pt x="120" y="70"/>
                  </a:cubicBezTo>
                  <a:cubicBezTo>
                    <a:pt x="121" y="69"/>
                    <a:pt x="121" y="69"/>
                    <a:pt x="121" y="69"/>
                  </a:cubicBezTo>
                  <a:cubicBezTo>
                    <a:pt x="121" y="69"/>
                    <a:pt x="121" y="69"/>
                    <a:pt x="121" y="69"/>
                  </a:cubicBezTo>
                  <a:cubicBezTo>
                    <a:pt x="145" y="55"/>
                    <a:pt x="145" y="55"/>
                    <a:pt x="145" y="55"/>
                  </a:cubicBezTo>
                  <a:cubicBezTo>
                    <a:pt x="145" y="55"/>
                    <a:pt x="145" y="55"/>
                    <a:pt x="145" y="55"/>
                  </a:cubicBezTo>
                  <a:cubicBezTo>
                    <a:pt x="197" y="25"/>
                    <a:pt x="197" y="25"/>
                    <a:pt x="197" y="25"/>
                  </a:cubicBezTo>
                  <a:cubicBezTo>
                    <a:pt x="204" y="21"/>
                    <a:pt x="207" y="13"/>
                    <a:pt x="203" y="7"/>
                  </a:cubicBezTo>
                  <a:cubicBezTo>
                    <a:pt x="200" y="1"/>
                    <a:pt x="191" y="0"/>
                    <a:pt x="184" y="4"/>
                  </a:cubicBezTo>
                  <a:cubicBezTo>
                    <a:pt x="80" y="64"/>
                    <a:pt x="80" y="64"/>
                    <a:pt x="80" y="64"/>
                  </a:cubicBezTo>
                  <a:cubicBezTo>
                    <a:pt x="80" y="64"/>
                    <a:pt x="80" y="64"/>
                    <a:pt x="80" y="64"/>
                  </a:cubicBezTo>
                  <a:cubicBezTo>
                    <a:pt x="79" y="64"/>
                    <a:pt x="79" y="64"/>
                    <a:pt x="79" y="64"/>
                  </a:cubicBezTo>
                  <a:cubicBezTo>
                    <a:pt x="78" y="65"/>
                    <a:pt x="76" y="65"/>
                    <a:pt x="76" y="64"/>
                  </a:cubicBezTo>
                  <a:cubicBezTo>
                    <a:pt x="75" y="63"/>
                    <a:pt x="76" y="61"/>
                    <a:pt x="77" y="60"/>
                  </a:cubicBezTo>
                  <a:cubicBezTo>
                    <a:pt x="99" y="48"/>
                    <a:pt x="99" y="48"/>
                    <a:pt x="99" y="48"/>
                  </a:cubicBezTo>
                  <a:cubicBezTo>
                    <a:pt x="114" y="39"/>
                    <a:pt x="117" y="26"/>
                    <a:pt x="114" y="21"/>
                  </a:cubicBezTo>
                  <a:cubicBezTo>
                    <a:pt x="110" y="15"/>
                    <a:pt x="105" y="16"/>
                    <a:pt x="100" y="19"/>
                  </a:cubicBezTo>
                  <a:cubicBezTo>
                    <a:pt x="52" y="46"/>
                    <a:pt x="52" y="46"/>
                    <a:pt x="52" y="46"/>
                  </a:cubicBezTo>
                  <a:cubicBezTo>
                    <a:pt x="52" y="46"/>
                    <a:pt x="52" y="46"/>
                    <a:pt x="52" y="46"/>
                  </a:cubicBezTo>
                  <a:cubicBezTo>
                    <a:pt x="38" y="54"/>
                    <a:pt x="38" y="54"/>
                    <a:pt x="38" y="54"/>
                  </a:cubicBezTo>
                  <a:cubicBezTo>
                    <a:pt x="9" y="71"/>
                    <a:pt x="0" y="113"/>
                    <a:pt x="20" y="147"/>
                  </a:cubicBezTo>
                  <a:cubicBezTo>
                    <a:pt x="39" y="180"/>
                    <a:pt x="79" y="194"/>
                    <a:pt x="109" y="177"/>
                  </a:cubicBezTo>
                  <a:cubicBezTo>
                    <a:pt x="116" y="172"/>
                    <a:pt x="116" y="172"/>
                    <a:pt x="116" y="172"/>
                  </a:cubicBezTo>
                  <a:cubicBezTo>
                    <a:pt x="117" y="173"/>
                    <a:pt x="117" y="173"/>
                    <a:pt x="117" y="173"/>
                  </a:cubicBezTo>
                  <a:cubicBezTo>
                    <a:pt x="191" y="129"/>
                    <a:pt x="191" y="129"/>
                    <a:pt x="191" y="129"/>
                  </a:cubicBezTo>
                  <a:cubicBezTo>
                    <a:pt x="198" y="125"/>
                    <a:pt x="201" y="117"/>
                    <a:pt x="198" y="1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60" name="Freeform 18"/>
            <p:cNvSpPr>
              <a:spLocks/>
            </p:cNvSpPr>
            <p:nvPr/>
          </p:nvSpPr>
          <p:spPr bwMode="auto">
            <a:xfrm>
              <a:off x="1686" y="613"/>
              <a:ext cx="437" cy="418"/>
            </a:xfrm>
            <a:custGeom>
              <a:avLst/>
              <a:gdLst>
                <a:gd name="T0" fmla="*/ 901148 w 218"/>
                <a:gd name="T1" fmla="*/ 131072 h 209"/>
                <a:gd name="T2" fmla="*/ 917752 w 218"/>
                <a:gd name="T3" fmla="*/ 286720 h 209"/>
                <a:gd name="T4" fmla="*/ 1174365 w 218"/>
                <a:gd name="T5" fmla="*/ 532480 h 209"/>
                <a:gd name="T6" fmla="*/ 1174365 w 218"/>
                <a:gd name="T7" fmla="*/ 532480 h 209"/>
                <a:gd name="T8" fmla="*/ 1182759 w 218"/>
                <a:gd name="T9" fmla="*/ 540672 h 209"/>
                <a:gd name="T10" fmla="*/ 1182759 w 218"/>
                <a:gd name="T11" fmla="*/ 565248 h 209"/>
                <a:gd name="T12" fmla="*/ 1157631 w 218"/>
                <a:gd name="T13" fmla="*/ 565248 h 209"/>
                <a:gd name="T14" fmla="*/ 623415 w 218"/>
                <a:gd name="T15" fmla="*/ 49152 h 209"/>
                <a:gd name="T16" fmla="*/ 464074 w 218"/>
                <a:gd name="T17" fmla="*/ 40960 h 209"/>
                <a:gd name="T18" fmla="*/ 480742 w 218"/>
                <a:gd name="T19" fmla="*/ 196608 h 209"/>
                <a:gd name="T20" fmla="*/ 758452 w 218"/>
                <a:gd name="T21" fmla="*/ 475136 h 209"/>
                <a:gd name="T22" fmla="*/ 766757 w 218"/>
                <a:gd name="T23" fmla="*/ 475136 h 209"/>
                <a:gd name="T24" fmla="*/ 930277 w 218"/>
                <a:gd name="T25" fmla="*/ 630784 h 209"/>
                <a:gd name="T26" fmla="*/ 938696 w 218"/>
                <a:gd name="T27" fmla="*/ 663552 h 209"/>
                <a:gd name="T28" fmla="*/ 901148 w 218"/>
                <a:gd name="T29" fmla="*/ 655360 h 209"/>
                <a:gd name="T30" fmla="*/ 741759 w 218"/>
                <a:gd name="T31" fmla="*/ 499712 h 209"/>
                <a:gd name="T32" fmla="*/ 733216 w 218"/>
                <a:gd name="T33" fmla="*/ 499712 h 209"/>
                <a:gd name="T34" fmla="*/ 336117 w 218"/>
                <a:gd name="T35" fmla="*/ 114688 h 209"/>
                <a:gd name="T36" fmla="*/ 176213 w 218"/>
                <a:gd name="T37" fmla="*/ 98304 h 209"/>
                <a:gd name="T38" fmla="*/ 192913 w 218"/>
                <a:gd name="T39" fmla="*/ 253952 h 209"/>
                <a:gd name="T40" fmla="*/ 750072 w 218"/>
                <a:gd name="T41" fmla="*/ 802816 h 209"/>
                <a:gd name="T42" fmla="*/ 750072 w 218"/>
                <a:gd name="T43" fmla="*/ 802816 h 209"/>
                <a:gd name="T44" fmla="*/ 758452 w 218"/>
                <a:gd name="T45" fmla="*/ 802816 h 209"/>
                <a:gd name="T46" fmla="*/ 758452 w 218"/>
                <a:gd name="T47" fmla="*/ 835584 h 209"/>
                <a:gd name="T48" fmla="*/ 741759 w 218"/>
                <a:gd name="T49" fmla="*/ 835584 h 209"/>
                <a:gd name="T50" fmla="*/ 733216 w 218"/>
                <a:gd name="T51" fmla="*/ 835584 h 209"/>
                <a:gd name="T52" fmla="*/ 724903 w 218"/>
                <a:gd name="T53" fmla="*/ 827392 h 209"/>
                <a:gd name="T54" fmla="*/ 724903 w 218"/>
                <a:gd name="T55" fmla="*/ 827392 h 209"/>
                <a:gd name="T56" fmla="*/ 564504 w 218"/>
                <a:gd name="T57" fmla="*/ 663552 h 209"/>
                <a:gd name="T58" fmla="*/ 564504 w 218"/>
                <a:gd name="T59" fmla="*/ 663552 h 209"/>
                <a:gd name="T60" fmla="*/ 209658 w 218"/>
                <a:gd name="T61" fmla="*/ 319488 h 209"/>
                <a:gd name="T62" fmla="*/ 41727 w 218"/>
                <a:gd name="T63" fmla="*/ 303104 h 209"/>
                <a:gd name="T64" fmla="*/ 58648 w 218"/>
                <a:gd name="T65" fmla="*/ 466944 h 209"/>
                <a:gd name="T66" fmla="*/ 775196 w 218"/>
                <a:gd name="T67" fmla="*/ 1163264 h 209"/>
                <a:gd name="T68" fmla="*/ 775196 w 218"/>
                <a:gd name="T69" fmla="*/ 1163264 h 209"/>
                <a:gd name="T70" fmla="*/ 775196 w 218"/>
                <a:gd name="T71" fmla="*/ 1163264 h 209"/>
                <a:gd name="T72" fmla="*/ 783549 w 218"/>
                <a:gd name="T73" fmla="*/ 1196032 h 209"/>
                <a:gd name="T74" fmla="*/ 750072 w 218"/>
                <a:gd name="T75" fmla="*/ 1187840 h 209"/>
                <a:gd name="T76" fmla="*/ 606750 w 218"/>
                <a:gd name="T77" fmla="*/ 1048576 h 209"/>
                <a:gd name="T78" fmla="*/ 344921 w 218"/>
                <a:gd name="T79" fmla="*/ 983040 h 209"/>
                <a:gd name="T80" fmla="*/ 361622 w 218"/>
                <a:gd name="T81" fmla="*/ 1097728 h 209"/>
                <a:gd name="T82" fmla="*/ 691424 w 218"/>
                <a:gd name="T83" fmla="*/ 1417216 h 209"/>
                <a:gd name="T84" fmla="*/ 691424 w 218"/>
                <a:gd name="T85" fmla="*/ 1417216 h 209"/>
                <a:gd name="T86" fmla="*/ 783549 w 218"/>
                <a:gd name="T87" fmla="*/ 1515520 h 209"/>
                <a:gd name="T88" fmla="*/ 1579079 w 218"/>
                <a:gd name="T89" fmla="*/ 1466368 h 209"/>
                <a:gd name="T90" fmla="*/ 1638493 w 218"/>
                <a:gd name="T91" fmla="*/ 696320 h 209"/>
                <a:gd name="T92" fmla="*/ 1579079 w 218"/>
                <a:gd name="T93" fmla="*/ 647168 h 209"/>
                <a:gd name="T94" fmla="*/ 1587360 w 218"/>
                <a:gd name="T95" fmla="*/ 638976 h 209"/>
                <a:gd name="T96" fmla="*/ 1072957 w 218"/>
                <a:gd name="T97" fmla="*/ 147456 h 209"/>
                <a:gd name="T98" fmla="*/ 901148 w 218"/>
                <a:gd name="T99" fmla="*/ 131072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09"/>
                <a:gd name="T152" fmla="*/ 218 w 218"/>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09">
                  <a:moveTo>
                    <a:pt x="107" y="16"/>
                  </a:moveTo>
                  <a:cubicBezTo>
                    <a:pt x="103" y="21"/>
                    <a:pt x="103" y="29"/>
                    <a:pt x="109" y="35"/>
                  </a:cubicBezTo>
                  <a:cubicBezTo>
                    <a:pt x="139" y="65"/>
                    <a:pt x="139" y="65"/>
                    <a:pt x="139" y="65"/>
                  </a:cubicBezTo>
                  <a:cubicBezTo>
                    <a:pt x="139" y="65"/>
                    <a:pt x="139" y="65"/>
                    <a:pt x="139" y="65"/>
                  </a:cubicBezTo>
                  <a:cubicBezTo>
                    <a:pt x="140" y="66"/>
                    <a:pt x="140" y="66"/>
                    <a:pt x="140" y="66"/>
                  </a:cubicBezTo>
                  <a:cubicBezTo>
                    <a:pt x="141" y="67"/>
                    <a:pt x="141" y="69"/>
                    <a:pt x="140" y="69"/>
                  </a:cubicBezTo>
                  <a:cubicBezTo>
                    <a:pt x="139" y="70"/>
                    <a:pt x="138" y="70"/>
                    <a:pt x="137" y="69"/>
                  </a:cubicBezTo>
                  <a:cubicBezTo>
                    <a:pt x="74" y="6"/>
                    <a:pt x="74" y="6"/>
                    <a:pt x="74" y="6"/>
                  </a:cubicBezTo>
                  <a:cubicBezTo>
                    <a:pt x="68" y="0"/>
                    <a:pt x="60" y="0"/>
                    <a:pt x="55" y="5"/>
                  </a:cubicBezTo>
                  <a:cubicBezTo>
                    <a:pt x="50" y="9"/>
                    <a:pt x="51" y="18"/>
                    <a:pt x="57" y="24"/>
                  </a:cubicBezTo>
                  <a:cubicBezTo>
                    <a:pt x="90" y="58"/>
                    <a:pt x="90" y="58"/>
                    <a:pt x="90" y="58"/>
                  </a:cubicBezTo>
                  <a:cubicBezTo>
                    <a:pt x="90" y="58"/>
                    <a:pt x="90" y="58"/>
                    <a:pt x="91" y="58"/>
                  </a:cubicBezTo>
                  <a:cubicBezTo>
                    <a:pt x="110" y="77"/>
                    <a:pt x="110" y="77"/>
                    <a:pt x="110" y="77"/>
                  </a:cubicBezTo>
                  <a:cubicBezTo>
                    <a:pt x="111" y="79"/>
                    <a:pt x="112" y="80"/>
                    <a:pt x="111" y="81"/>
                  </a:cubicBezTo>
                  <a:cubicBezTo>
                    <a:pt x="110" y="82"/>
                    <a:pt x="108" y="82"/>
                    <a:pt x="107" y="80"/>
                  </a:cubicBezTo>
                  <a:cubicBezTo>
                    <a:pt x="88" y="61"/>
                    <a:pt x="88" y="61"/>
                    <a:pt x="88" y="61"/>
                  </a:cubicBezTo>
                  <a:cubicBezTo>
                    <a:pt x="88" y="61"/>
                    <a:pt x="88" y="61"/>
                    <a:pt x="87" y="61"/>
                  </a:cubicBezTo>
                  <a:cubicBezTo>
                    <a:pt x="40" y="14"/>
                    <a:pt x="40" y="14"/>
                    <a:pt x="40" y="14"/>
                  </a:cubicBezTo>
                  <a:cubicBezTo>
                    <a:pt x="34" y="7"/>
                    <a:pt x="26" y="7"/>
                    <a:pt x="21" y="12"/>
                  </a:cubicBezTo>
                  <a:cubicBezTo>
                    <a:pt x="16" y="17"/>
                    <a:pt x="17" y="25"/>
                    <a:pt x="23" y="31"/>
                  </a:cubicBezTo>
                  <a:cubicBezTo>
                    <a:pt x="89" y="98"/>
                    <a:pt x="89" y="98"/>
                    <a:pt x="89" y="98"/>
                  </a:cubicBezTo>
                  <a:cubicBezTo>
                    <a:pt x="89" y="98"/>
                    <a:pt x="89" y="98"/>
                    <a:pt x="89" y="98"/>
                  </a:cubicBezTo>
                  <a:cubicBezTo>
                    <a:pt x="90" y="98"/>
                    <a:pt x="90" y="98"/>
                    <a:pt x="90" y="98"/>
                  </a:cubicBezTo>
                  <a:cubicBezTo>
                    <a:pt x="91" y="99"/>
                    <a:pt x="91" y="101"/>
                    <a:pt x="90" y="102"/>
                  </a:cubicBezTo>
                  <a:cubicBezTo>
                    <a:pt x="89" y="102"/>
                    <a:pt x="88" y="102"/>
                    <a:pt x="88" y="102"/>
                  </a:cubicBezTo>
                  <a:cubicBezTo>
                    <a:pt x="87" y="102"/>
                    <a:pt x="87" y="102"/>
                    <a:pt x="87" y="102"/>
                  </a:cubicBezTo>
                  <a:cubicBezTo>
                    <a:pt x="86" y="101"/>
                    <a:pt x="86" y="101"/>
                    <a:pt x="86" y="101"/>
                  </a:cubicBezTo>
                  <a:cubicBezTo>
                    <a:pt x="86" y="101"/>
                    <a:pt x="86" y="101"/>
                    <a:pt x="86" y="101"/>
                  </a:cubicBezTo>
                  <a:cubicBezTo>
                    <a:pt x="67" y="81"/>
                    <a:pt x="67" y="81"/>
                    <a:pt x="67" y="81"/>
                  </a:cubicBezTo>
                  <a:cubicBezTo>
                    <a:pt x="67" y="81"/>
                    <a:pt x="67" y="81"/>
                    <a:pt x="67" y="81"/>
                  </a:cubicBezTo>
                  <a:cubicBezTo>
                    <a:pt x="25" y="39"/>
                    <a:pt x="25" y="39"/>
                    <a:pt x="25" y="39"/>
                  </a:cubicBezTo>
                  <a:cubicBezTo>
                    <a:pt x="18" y="33"/>
                    <a:pt x="10" y="32"/>
                    <a:pt x="5" y="37"/>
                  </a:cubicBezTo>
                  <a:cubicBezTo>
                    <a:pt x="0" y="42"/>
                    <a:pt x="1" y="51"/>
                    <a:pt x="7" y="57"/>
                  </a:cubicBezTo>
                  <a:cubicBezTo>
                    <a:pt x="92" y="142"/>
                    <a:pt x="92" y="142"/>
                    <a:pt x="92" y="142"/>
                  </a:cubicBezTo>
                  <a:cubicBezTo>
                    <a:pt x="92" y="142"/>
                    <a:pt x="92" y="142"/>
                    <a:pt x="92" y="142"/>
                  </a:cubicBezTo>
                  <a:cubicBezTo>
                    <a:pt x="92" y="142"/>
                    <a:pt x="92" y="142"/>
                    <a:pt x="92" y="142"/>
                  </a:cubicBezTo>
                  <a:cubicBezTo>
                    <a:pt x="94" y="143"/>
                    <a:pt x="94" y="145"/>
                    <a:pt x="93" y="146"/>
                  </a:cubicBezTo>
                  <a:cubicBezTo>
                    <a:pt x="92" y="147"/>
                    <a:pt x="90" y="146"/>
                    <a:pt x="89" y="145"/>
                  </a:cubicBezTo>
                  <a:cubicBezTo>
                    <a:pt x="72" y="128"/>
                    <a:pt x="72" y="128"/>
                    <a:pt x="72" y="128"/>
                  </a:cubicBezTo>
                  <a:cubicBezTo>
                    <a:pt x="60" y="116"/>
                    <a:pt x="46" y="116"/>
                    <a:pt x="41" y="120"/>
                  </a:cubicBezTo>
                  <a:cubicBezTo>
                    <a:pt x="37" y="125"/>
                    <a:pt x="39" y="130"/>
                    <a:pt x="43" y="134"/>
                  </a:cubicBezTo>
                  <a:cubicBezTo>
                    <a:pt x="82" y="173"/>
                    <a:pt x="82" y="173"/>
                    <a:pt x="82" y="173"/>
                  </a:cubicBezTo>
                  <a:cubicBezTo>
                    <a:pt x="82" y="173"/>
                    <a:pt x="82" y="173"/>
                    <a:pt x="82" y="173"/>
                  </a:cubicBezTo>
                  <a:cubicBezTo>
                    <a:pt x="93" y="185"/>
                    <a:pt x="93" y="185"/>
                    <a:pt x="93" y="185"/>
                  </a:cubicBezTo>
                  <a:cubicBezTo>
                    <a:pt x="118" y="209"/>
                    <a:pt x="160" y="206"/>
                    <a:pt x="187" y="179"/>
                  </a:cubicBezTo>
                  <a:cubicBezTo>
                    <a:pt x="215" y="151"/>
                    <a:pt x="218" y="109"/>
                    <a:pt x="194" y="85"/>
                  </a:cubicBezTo>
                  <a:cubicBezTo>
                    <a:pt x="187" y="79"/>
                    <a:pt x="187" y="79"/>
                    <a:pt x="187" y="79"/>
                  </a:cubicBezTo>
                  <a:cubicBezTo>
                    <a:pt x="188" y="78"/>
                    <a:pt x="188" y="78"/>
                    <a:pt x="188" y="78"/>
                  </a:cubicBezTo>
                  <a:cubicBezTo>
                    <a:pt x="127" y="18"/>
                    <a:pt x="127" y="18"/>
                    <a:pt x="127" y="18"/>
                  </a:cubicBezTo>
                  <a:cubicBezTo>
                    <a:pt x="121" y="11"/>
                    <a:pt x="112" y="11"/>
                    <a:pt x="107"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61" name="Freeform 19"/>
            <p:cNvSpPr>
              <a:spLocks/>
            </p:cNvSpPr>
            <p:nvPr/>
          </p:nvSpPr>
          <p:spPr bwMode="auto">
            <a:xfrm>
              <a:off x="3752" y="2504"/>
              <a:ext cx="442" cy="412"/>
            </a:xfrm>
            <a:custGeom>
              <a:avLst/>
              <a:gdLst>
                <a:gd name="T0" fmla="*/ 942080 w 221"/>
                <a:gd name="T1" fmla="*/ 1572864 h 206"/>
                <a:gd name="T2" fmla="*/ 917504 w 221"/>
                <a:gd name="T3" fmla="*/ 1417216 h 206"/>
                <a:gd name="T4" fmla="*/ 663552 w 221"/>
                <a:gd name="T5" fmla="*/ 1187840 h 206"/>
                <a:gd name="T6" fmla="*/ 663552 w 221"/>
                <a:gd name="T7" fmla="*/ 1187840 h 206"/>
                <a:gd name="T8" fmla="*/ 655360 w 221"/>
                <a:gd name="T9" fmla="*/ 1179648 h 206"/>
                <a:gd name="T10" fmla="*/ 647168 w 221"/>
                <a:gd name="T11" fmla="*/ 1146880 h 206"/>
                <a:gd name="T12" fmla="*/ 679936 w 221"/>
                <a:gd name="T13" fmla="*/ 1155072 h 206"/>
                <a:gd name="T14" fmla="*/ 1220608 w 221"/>
                <a:gd name="T15" fmla="*/ 1638400 h 206"/>
                <a:gd name="T16" fmla="*/ 1376256 w 221"/>
                <a:gd name="T17" fmla="*/ 1646592 h 206"/>
                <a:gd name="T18" fmla="*/ 1351680 w 221"/>
                <a:gd name="T19" fmla="*/ 1482752 h 206"/>
                <a:gd name="T20" fmla="*/ 1064960 w 221"/>
                <a:gd name="T21" fmla="*/ 1220608 h 206"/>
                <a:gd name="T22" fmla="*/ 1064960 w 221"/>
                <a:gd name="T23" fmla="*/ 1220608 h 206"/>
                <a:gd name="T24" fmla="*/ 892928 w 221"/>
                <a:gd name="T25" fmla="*/ 1073152 h 206"/>
                <a:gd name="T26" fmla="*/ 884736 w 221"/>
                <a:gd name="T27" fmla="*/ 1040384 h 206"/>
                <a:gd name="T28" fmla="*/ 917504 w 221"/>
                <a:gd name="T29" fmla="*/ 1040384 h 206"/>
                <a:gd name="T30" fmla="*/ 1089536 w 221"/>
                <a:gd name="T31" fmla="*/ 1196032 h 206"/>
                <a:gd name="T32" fmla="*/ 1089536 w 221"/>
                <a:gd name="T33" fmla="*/ 1196032 h 206"/>
                <a:gd name="T34" fmla="*/ 1490944 w 221"/>
                <a:gd name="T35" fmla="*/ 1564672 h 206"/>
                <a:gd name="T36" fmla="*/ 1646592 w 221"/>
                <a:gd name="T37" fmla="*/ 1564672 h 206"/>
                <a:gd name="T38" fmla="*/ 1630208 w 221"/>
                <a:gd name="T39" fmla="*/ 1409024 h 206"/>
                <a:gd name="T40" fmla="*/ 1056768 w 221"/>
                <a:gd name="T41" fmla="*/ 892928 h 206"/>
                <a:gd name="T42" fmla="*/ 1056768 w 221"/>
                <a:gd name="T43" fmla="*/ 892928 h 206"/>
                <a:gd name="T44" fmla="*/ 1056768 w 221"/>
                <a:gd name="T45" fmla="*/ 892928 h 206"/>
                <a:gd name="T46" fmla="*/ 1048576 w 221"/>
                <a:gd name="T47" fmla="*/ 860160 h 206"/>
                <a:gd name="T48" fmla="*/ 1064960 w 221"/>
                <a:gd name="T49" fmla="*/ 860160 h 206"/>
                <a:gd name="T50" fmla="*/ 1073152 w 221"/>
                <a:gd name="T51" fmla="*/ 860160 h 206"/>
                <a:gd name="T52" fmla="*/ 1081344 w 221"/>
                <a:gd name="T53" fmla="*/ 868352 h 206"/>
                <a:gd name="T54" fmla="*/ 1081344 w 221"/>
                <a:gd name="T55" fmla="*/ 868352 h 206"/>
                <a:gd name="T56" fmla="*/ 1245184 w 221"/>
                <a:gd name="T57" fmla="*/ 1015808 h 206"/>
                <a:gd name="T58" fmla="*/ 1245184 w 221"/>
                <a:gd name="T59" fmla="*/ 1015808 h 206"/>
                <a:gd name="T60" fmla="*/ 1613824 w 221"/>
                <a:gd name="T61" fmla="*/ 1351680 h 206"/>
                <a:gd name="T62" fmla="*/ 1769472 w 221"/>
                <a:gd name="T63" fmla="*/ 1351680 h 206"/>
                <a:gd name="T64" fmla="*/ 1744896 w 221"/>
                <a:gd name="T65" fmla="*/ 1196032 h 206"/>
                <a:gd name="T66" fmla="*/ 1015808 w 221"/>
                <a:gd name="T67" fmla="*/ 540672 h 206"/>
                <a:gd name="T68" fmla="*/ 1015808 w 221"/>
                <a:gd name="T69" fmla="*/ 540672 h 206"/>
                <a:gd name="T70" fmla="*/ 1015808 w 221"/>
                <a:gd name="T71" fmla="*/ 532480 h 206"/>
                <a:gd name="T72" fmla="*/ 1007616 w 221"/>
                <a:gd name="T73" fmla="*/ 499712 h 206"/>
                <a:gd name="T74" fmla="*/ 1040384 w 221"/>
                <a:gd name="T75" fmla="*/ 507904 h 206"/>
                <a:gd name="T76" fmla="*/ 1187840 w 221"/>
                <a:gd name="T77" fmla="*/ 638976 h 206"/>
                <a:gd name="T78" fmla="*/ 1441792 w 221"/>
                <a:gd name="T79" fmla="*/ 688128 h 206"/>
                <a:gd name="T80" fmla="*/ 1417216 w 221"/>
                <a:gd name="T81" fmla="*/ 573440 h 206"/>
                <a:gd name="T82" fmla="*/ 1089536 w 221"/>
                <a:gd name="T83" fmla="*/ 278528 h 206"/>
                <a:gd name="T84" fmla="*/ 1089536 w 221"/>
                <a:gd name="T85" fmla="*/ 278528 h 206"/>
                <a:gd name="T86" fmla="*/ 983040 w 221"/>
                <a:gd name="T87" fmla="*/ 188416 h 206"/>
                <a:gd name="T88" fmla="*/ 221184 w 221"/>
                <a:gd name="T89" fmla="*/ 278528 h 206"/>
                <a:gd name="T90" fmla="*/ 204800 w 221"/>
                <a:gd name="T91" fmla="*/ 1048576 h 206"/>
                <a:gd name="T92" fmla="*/ 262144 w 221"/>
                <a:gd name="T93" fmla="*/ 1089536 h 206"/>
                <a:gd name="T94" fmla="*/ 262144 w 221"/>
                <a:gd name="T95" fmla="*/ 1089536 h 206"/>
                <a:gd name="T96" fmla="*/ 786432 w 221"/>
                <a:gd name="T97" fmla="*/ 1564672 h 206"/>
                <a:gd name="T98" fmla="*/ 942080 w 221"/>
                <a:gd name="T99" fmla="*/ 1572864 h 2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
                <a:gd name="T151" fmla="*/ 0 h 206"/>
                <a:gd name="T152" fmla="*/ 221 w 221"/>
                <a:gd name="T153" fmla="*/ 206 h 2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 h="206">
                  <a:moveTo>
                    <a:pt x="115" y="192"/>
                  </a:moveTo>
                  <a:cubicBezTo>
                    <a:pt x="120" y="187"/>
                    <a:pt x="118" y="178"/>
                    <a:pt x="112" y="173"/>
                  </a:cubicBezTo>
                  <a:cubicBezTo>
                    <a:pt x="81" y="145"/>
                    <a:pt x="81" y="145"/>
                    <a:pt x="81" y="145"/>
                  </a:cubicBezTo>
                  <a:cubicBezTo>
                    <a:pt x="81" y="145"/>
                    <a:pt x="81" y="145"/>
                    <a:pt x="81" y="145"/>
                  </a:cubicBezTo>
                  <a:cubicBezTo>
                    <a:pt x="80" y="144"/>
                    <a:pt x="80" y="144"/>
                    <a:pt x="80" y="144"/>
                  </a:cubicBezTo>
                  <a:cubicBezTo>
                    <a:pt x="79" y="143"/>
                    <a:pt x="79" y="141"/>
                    <a:pt x="79" y="140"/>
                  </a:cubicBezTo>
                  <a:cubicBezTo>
                    <a:pt x="80" y="139"/>
                    <a:pt x="82" y="139"/>
                    <a:pt x="83" y="141"/>
                  </a:cubicBezTo>
                  <a:cubicBezTo>
                    <a:pt x="149" y="200"/>
                    <a:pt x="149" y="200"/>
                    <a:pt x="149" y="200"/>
                  </a:cubicBezTo>
                  <a:cubicBezTo>
                    <a:pt x="155" y="206"/>
                    <a:pt x="163" y="206"/>
                    <a:pt x="168" y="201"/>
                  </a:cubicBezTo>
                  <a:cubicBezTo>
                    <a:pt x="173" y="195"/>
                    <a:pt x="172" y="187"/>
                    <a:pt x="165" y="181"/>
                  </a:cubicBezTo>
                  <a:cubicBezTo>
                    <a:pt x="130" y="149"/>
                    <a:pt x="130" y="149"/>
                    <a:pt x="130" y="149"/>
                  </a:cubicBezTo>
                  <a:cubicBezTo>
                    <a:pt x="130" y="149"/>
                    <a:pt x="130" y="149"/>
                    <a:pt x="130" y="149"/>
                  </a:cubicBezTo>
                  <a:cubicBezTo>
                    <a:pt x="109" y="131"/>
                    <a:pt x="109" y="131"/>
                    <a:pt x="109" y="131"/>
                  </a:cubicBezTo>
                  <a:cubicBezTo>
                    <a:pt x="108" y="129"/>
                    <a:pt x="108" y="128"/>
                    <a:pt x="108" y="127"/>
                  </a:cubicBezTo>
                  <a:cubicBezTo>
                    <a:pt x="109" y="126"/>
                    <a:pt x="111" y="126"/>
                    <a:pt x="112" y="127"/>
                  </a:cubicBezTo>
                  <a:cubicBezTo>
                    <a:pt x="133" y="146"/>
                    <a:pt x="133" y="146"/>
                    <a:pt x="133" y="146"/>
                  </a:cubicBezTo>
                  <a:cubicBezTo>
                    <a:pt x="133" y="146"/>
                    <a:pt x="133" y="146"/>
                    <a:pt x="133" y="146"/>
                  </a:cubicBezTo>
                  <a:cubicBezTo>
                    <a:pt x="182" y="191"/>
                    <a:pt x="182" y="191"/>
                    <a:pt x="182" y="191"/>
                  </a:cubicBezTo>
                  <a:cubicBezTo>
                    <a:pt x="188" y="197"/>
                    <a:pt x="197" y="197"/>
                    <a:pt x="201" y="191"/>
                  </a:cubicBezTo>
                  <a:cubicBezTo>
                    <a:pt x="206" y="186"/>
                    <a:pt x="205" y="178"/>
                    <a:pt x="199" y="172"/>
                  </a:cubicBezTo>
                  <a:cubicBezTo>
                    <a:pt x="129" y="109"/>
                    <a:pt x="129" y="109"/>
                    <a:pt x="129" y="109"/>
                  </a:cubicBezTo>
                  <a:cubicBezTo>
                    <a:pt x="129" y="109"/>
                    <a:pt x="129" y="109"/>
                    <a:pt x="129" y="109"/>
                  </a:cubicBezTo>
                  <a:cubicBezTo>
                    <a:pt x="129" y="109"/>
                    <a:pt x="129" y="109"/>
                    <a:pt x="129" y="109"/>
                  </a:cubicBezTo>
                  <a:cubicBezTo>
                    <a:pt x="127" y="108"/>
                    <a:pt x="127" y="106"/>
                    <a:pt x="128" y="105"/>
                  </a:cubicBezTo>
                  <a:cubicBezTo>
                    <a:pt x="129" y="105"/>
                    <a:pt x="130" y="105"/>
                    <a:pt x="130" y="105"/>
                  </a:cubicBezTo>
                  <a:cubicBezTo>
                    <a:pt x="131" y="105"/>
                    <a:pt x="131" y="105"/>
                    <a:pt x="131" y="105"/>
                  </a:cubicBezTo>
                  <a:cubicBezTo>
                    <a:pt x="132" y="106"/>
                    <a:pt x="132" y="106"/>
                    <a:pt x="132" y="106"/>
                  </a:cubicBezTo>
                  <a:cubicBezTo>
                    <a:pt x="132" y="106"/>
                    <a:pt x="132" y="106"/>
                    <a:pt x="132" y="106"/>
                  </a:cubicBezTo>
                  <a:cubicBezTo>
                    <a:pt x="152" y="124"/>
                    <a:pt x="152" y="124"/>
                    <a:pt x="152" y="124"/>
                  </a:cubicBezTo>
                  <a:cubicBezTo>
                    <a:pt x="152" y="124"/>
                    <a:pt x="152" y="124"/>
                    <a:pt x="152" y="124"/>
                  </a:cubicBezTo>
                  <a:cubicBezTo>
                    <a:pt x="197" y="165"/>
                    <a:pt x="197" y="165"/>
                    <a:pt x="197" y="165"/>
                  </a:cubicBezTo>
                  <a:cubicBezTo>
                    <a:pt x="203" y="170"/>
                    <a:pt x="211" y="170"/>
                    <a:pt x="216" y="165"/>
                  </a:cubicBezTo>
                  <a:cubicBezTo>
                    <a:pt x="221" y="160"/>
                    <a:pt x="219" y="152"/>
                    <a:pt x="213" y="146"/>
                  </a:cubicBezTo>
                  <a:cubicBezTo>
                    <a:pt x="124" y="66"/>
                    <a:pt x="124" y="66"/>
                    <a:pt x="124" y="66"/>
                  </a:cubicBezTo>
                  <a:cubicBezTo>
                    <a:pt x="124" y="66"/>
                    <a:pt x="124" y="66"/>
                    <a:pt x="124" y="66"/>
                  </a:cubicBezTo>
                  <a:cubicBezTo>
                    <a:pt x="124" y="65"/>
                    <a:pt x="124" y="65"/>
                    <a:pt x="124" y="65"/>
                  </a:cubicBezTo>
                  <a:cubicBezTo>
                    <a:pt x="122" y="64"/>
                    <a:pt x="122" y="62"/>
                    <a:pt x="123" y="61"/>
                  </a:cubicBezTo>
                  <a:cubicBezTo>
                    <a:pt x="124" y="60"/>
                    <a:pt x="125" y="61"/>
                    <a:pt x="127" y="62"/>
                  </a:cubicBezTo>
                  <a:cubicBezTo>
                    <a:pt x="145" y="78"/>
                    <a:pt x="145" y="78"/>
                    <a:pt x="145" y="78"/>
                  </a:cubicBezTo>
                  <a:cubicBezTo>
                    <a:pt x="158" y="90"/>
                    <a:pt x="171" y="89"/>
                    <a:pt x="176" y="84"/>
                  </a:cubicBezTo>
                  <a:cubicBezTo>
                    <a:pt x="180" y="79"/>
                    <a:pt x="178" y="74"/>
                    <a:pt x="173" y="70"/>
                  </a:cubicBezTo>
                  <a:cubicBezTo>
                    <a:pt x="133" y="34"/>
                    <a:pt x="133" y="34"/>
                    <a:pt x="133" y="34"/>
                  </a:cubicBezTo>
                  <a:cubicBezTo>
                    <a:pt x="133" y="34"/>
                    <a:pt x="133" y="34"/>
                    <a:pt x="133" y="34"/>
                  </a:cubicBezTo>
                  <a:cubicBezTo>
                    <a:pt x="120" y="23"/>
                    <a:pt x="120" y="23"/>
                    <a:pt x="120" y="23"/>
                  </a:cubicBezTo>
                  <a:cubicBezTo>
                    <a:pt x="95" y="0"/>
                    <a:pt x="53" y="5"/>
                    <a:pt x="27" y="34"/>
                  </a:cubicBezTo>
                  <a:cubicBezTo>
                    <a:pt x="1" y="63"/>
                    <a:pt x="0" y="105"/>
                    <a:pt x="25" y="128"/>
                  </a:cubicBezTo>
                  <a:cubicBezTo>
                    <a:pt x="32" y="133"/>
                    <a:pt x="32" y="133"/>
                    <a:pt x="32" y="133"/>
                  </a:cubicBezTo>
                  <a:cubicBezTo>
                    <a:pt x="32" y="133"/>
                    <a:pt x="32" y="133"/>
                    <a:pt x="32" y="133"/>
                  </a:cubicBezTo>
                  <a:cubicBezTo>
                    <a:pt x="96" y="191"/>
                    <a:pt x="96" y="191"/>
                    <a:pt x="96" y="191"/>
                  </a:cubicBezTo>
                  <a:cubicBezTo>
                    <a:pt x="102" y="197"/>
                    <a:pt x="110" y="197"/>
                    <a:pt x="115" y="19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62" name="Freeform 20"/>
            <p:cNvSpPr>
              <a:spLocks/>
            </p:cNvSpPr>
            <p:nvPr/>
          </p:nvSpPr>
          <p:spPr bwMode="auto">
            <a:xfrm>
              <a:off x="1225" y="1606"/>
              <a:ext cx="471" cy="285"/>
            </a:xfrm>
            <a:custGeom>
              <a:avLst/>
              <a:gdLst>
                <a:gd name="T0" fmla="*/ 538527 w 235"/>
                <a:gd name="T1" fmla="*/ 101902 h 142"/>
                <a:gd name="T2" fmla="*/ 664294 w 235"/>
                <a:gd name="T3" fmla="*/ 213019 h 142"/>
                <a:gd name="T4" fmla="*/ 1020733 w 235"/>
                <a:gd name="T5" fmla="*/ 213019 h 142"/>
                <a:gd name="T6" fmla="*/ 1020733 w 235"/>
                <a:gd name="T7" fmla="*/ 213019 h 142"/>
                <a:gd name="T8" fmla="*/ 1029109 w 235"/>
                <a:gd name="T9" fmla="*/ 213019 h 142"/>
                <a:gd name="T10" fmla="*/ 1054316 w 235"/>
                <a:gd name="T11" fmla="*/ 230354 h 142"/>
                <a:gd name="T12" fmla="*/ 1029109 w 235"/>
                <a:gd name="T13" fmla="*/ 247272 h 142"/>
                <a:gd name="T14" fmla="*/ 285422 w 235"/>
                <a:gd name="T15" fmla="*/ 247272 h 142"/>
                <a:gd name="T16" fmla="*/ 159124 w 235"/>
                <a:gd name="T17" fmla="*/ 350947 h 142"/>
                <a:gd name="T18" fmla="*/ 277096 w 235"/>
                <a:gd name="T19" fmla="*/ 462330 h 142"/>
                <a:gd name="T20" fmla="*/ 681162 w 235"/>
                <a:gd name="T21" fmla="*/ 462330 h 142"/>
                <a:gd name="T22" fmla="*/ 681162 w 235"/>
                <a:gd name="T23" fmla="*/ 462330 h 142"/>
                <a:gd name="T24" fmla="*/ 916319 w 235"/>
                <a:gd name="T25" fmla="*/ 462330 h 142"/>
                <a:gd name="T26" fmla="*/ 941537 w 235"/>
                <a:gd name="T27" fmla="*/ 479266 h 142"/>
                <a:gd name="T28" fmla="*/ 916319 w 235"/>
                <a:gd name="T29" fmla="*/ 496285 h 142"/>
                <a:gd name="T30" fmla="*/ 681162 w 235"/>
                <a:gd name="T31" fmla="*/ 496285 h 142"/>
                <a:gd name="T32" fmla="*/ 681162 w 235"/>
                <a:gd name="T33" fmla="*/ 496285 h 142"/>
                <a:gd name="T34" fmla="*/ 125749 w 235"/>
                <a:gd name="T35" fmla="*/ 496285 h 142"/>
                <a:gd name="T36" fmla="*/ 0 w 235"/>
                <a:gd name="T37" fmla="*/ 598195 h 142"/>
                <a:gd name="T38" fmla="*/ 125749 w 235"/>
                <a:gd name="T39" fmla="*/ 712990 h 142"/>
                <a:gd name="T40" fmla="*/ 916319 w 235"/>
                <a:gd name="T41" fmla="*/ 712990 h 142"/>
                <a:gd name="T42" fmla="*/ 916319 w 235"/>
                <a:gd name="T43" fmla="*/ 712990 h 142"/>
                <a:gd name="T44" fmla="*/ 916319 w 235"/>
                <a:gd name="T45" fmla="*/ 712990 h 142"/>
                <a:gd name="T46" fmla="*/ 941537 w 235"/>
                <a:gd name="T47" fmla="*/ 729937 h 142"/>
                <a:gd name="T48" fmla="*/ 924888 w 235"/>
                <a:gd name="T49" fmla="*/ 746694 h 142"/>
                <a:gd name="T50" fmla="*/ 924888 w 235"/>
                <a:gd name="T51" fmla="*/ 756189 h 142"/>
                <a:gd name="T52" fmla="*/ 916319 w 235"/>
                <a:gd name="T53" fmla="*/ 756189 h 142"/>
                <a:gd name="T54" fmla="*/ 916319 w 235"/>
                <a:gd name="T55" fmla="*/ 756189 h 142"/>
                <a:gd name="T56" fmla="*/ 681162 w 235"/>
                <a:gd name="T57" fmla="*/ 756189 h 142"/>
                <a:gd name="T58" fmla="*/ 681162 w 235"/>
                <a:gd name="T59" fmla="*/ 746694 h 142"/>
                <a:gd name="T60" fmla="*/ 175805 w 235"/>
                <a:gd name="T61" fmla="*/ 746694 h 142"/>
                <a:gd name="T62" fmla="*/ 58348 w 235"/>
                <a:gd name="T63" fmla="*/ 858087 h 142"/>
                <a:gd name="T64" fmla="*/ 175805 w 235"/>
                <a:gd name="T65" fmla="*/ 961907 h 142"/>
                <a:gd name="T66" fmla="*/ 1188361 w 235"/>
                <a:gd name="T67" fmla="*/ 970280 h 142"/>
                <a:gd name="T68" fmla="*/ 1188361 w 235"/>
                <a:gd name="T69" fmla="*/ 970280 h 142"/>
                <a:gd name="T70" fmla="*/ 1196809 w 235"/>
                <a:gd name="T71" fmla="*/ 970280 h 142"/>
                <a:gd name="T72" fmla="*/ 1221750 w 235"/>
                <a:gd name="T73" fmla="*/ 987583 h 142"/>
                <a:gd name="T74" fmla="*/ 1196809 w 235"/>
                <a:gd name="T75" fmla="*/ 1004505 h 142"/>
                <a:gd name="T76" fmla="*/ 983220 w 235"/>
                <a:gd name="T77" fmla="*/ 1004505 h 142"/>
                <a:gd name="T78" fmla="*/ 765603 w 235"/>
                <a:gd name="T79" fmla="*/ 1141453 h 142"/>
                <a:gd name="T80" fmla="*/ 857448 w 235"/>
                <a:gd name="T81" fmla="*/ 1217526 h 142"/>
                <a:gd name="T82" fmla="*/ 1314637 w 235"/>
                <a:gd name="T83" fmla="*/ 1217526 h 142"/>
                <a:gd name="T84" fmla="*/ 1314637 w 235"/>
                <a:gd name="T85" fmla="*/ 1217526 h 142"/>
                <a:gd name="T86" fmla="*/ 1457198 w 235"/>
                <a:gd name="T87" fmla="*/ 1217526 h 142"/>
                <a:gd name="T88" fmla="*/ 1978930 w 235"/>
                <a:gd name="T89" fmla="*/ 610831 h 142"/>
                <a:gd name="T90" fmla="*/ 1457198 w 235"/>
                <a:gd name="T91" fmla="*/ 0 h 142"/>
                <a:gd name="T92" fmla="*/ 1390286 w 235"/>
                <a:gd name="T93" fmla="*/ 0 h 142"/>
                <a:gd name="T94" fmla="*/ 1390286 w 235"/>
                <a:gd name="T95" fmla="*/ 0 h 142"/>
                <a:gd name="T96" fmla="*/ 664294 w 235"/>
                <a:gd name="T97" fmla="*/ 0 h 142"/>
                <a:gd name="T98" fmla="*/ 538527 w 235"/>
                <a:gd name="T99" fmla="*/ 101902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142"/>
                <a:gd name="T152" fmla="*/ 235 w 235"/>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142">
                  <a:moveTo>
                    <a:pt x="64" y="12"/>
                  </a:moveTo>
                  <a:cubicBezTo>
                    <a:pt x="64" y="19"/>
                    <a:pt x="70" y="25"/>
                    <a:pt x="79" y="25"/>
                  </a:cubicBezTo>
                  <a:cubicBezTo>
                    <a:pt x="121" y="25"/>
                    <a:pt x="121" y="25"/>
                    <a:pt x="121" y="25"/>
                  </a:cubicBezTo>
                  <a:cubicBezTo>
                    <a:pt x="121" y="25"/>
                    <a:pt x="121" y="25"/>
                    <a:pt x="121" y="25"/>
                  </a:cubicBezTo>
                  <a:cubicBezTo>
                    <a:pt x="122" y="25"/>
                    <a:pt x="122" y="25"/>
                    <a:pt x="122" y="25"/>
                  </a:cubicBezTo>
                  <a:cubicBezTo>
                    <a:pt x="124" y="25"/>
                    <a:pt x="125" y="26"/>
                    <a:pt x="125" y="27"/>
                  </a:cubicBezTo>
                  <a:cubicBezTo>
                    <a:pt x="125" y="28"/>
                    <a:pt x="124" y="29"/>
                    <a:pt x="122" y="29"/>
                  </a:cubicBezTo>
                  <a:cubicBezTo>
                    <a:pt x="34" y="29"/>
                    <a:pt x="34" y="29"/>
                    <a:pt x="34" y="29"/>
                  </a:cubicBezTo>
                  <a:cubicBezTo>
                    <a:pt x="25" y="29"/>
                    <a:pt x="19" y="35"/>
                    <a:pt x="19" y="41"/>
                  </a:cubicBezTo>
                  <a:cubicBezTo>
                    <a:pt x="19" y="48"/>
                    <a:pt x="25" y="54"/>
                    <a:pt x="33" y="54"/>
                  </a:cubicBezTo>
                  <a:cubicBezTo>
                    <a:pt x="81" y="54"/>
                    <a:pt x="81" y="54"/>
                    <a:pt x="81" y="54"/>
                  </a:cubicBezTo>
                  <a:cubicBezTo>
                    <a:pt x="81" y="54"/>
                    <a:pt x="81" y="54"/>
                    <a:pt x="81" y="54"/>
                  </a:cubicBezTo>
                  <a:cubicBezTo>
                    <a:pt x="109" y="54"/>
                    <a:pt x="109" y="54"/>
                    <a:pt x="109" y="54"/>
                  </a:cubicBezTo>
                  <a:cubicBezTo>
                    <a:pt x="111" y="54"/>
                    <a:pt x="112" y="55"/>
                    <a:pt x="112" y="56"/>
                  </a:cubicBezTo>
                  <a:cubicBezTo>
                    <a:pt x="112" y="57"/>
                    <a:pt x="111" y="58"/>
                    <a:pt x="109" y="58"/>
                  </a:cubicBezTo>
                  <a:cubicBezTo>
                    <a:pt x="81" y="58"/>
                    <a:pt x="81" y="58"/>
                    <a:pt x="81" y="58"/>
                  </a:cubicBezTo>
                  <a:cubicBezTo>
                    <a:pt x="81" y="58"/>
                    <a:pt x="81" y="58"/>
                    <a:pt x="81" y="58"/>
                  </a:cubicBezTo>
                  <a:cubicBezTo>
                    <a:pt x="15" y="58"/>
                    <a:pt x="15" y="58"/>
                    <a:pt x="15" y="58"/>
                  </a:cubicBezTo>
                  <a:cubicBezTo>
                    <a:pt x="6" y="58"/>
                    <a:pt x="0" y="63"/>
                    <a:pt x="0" y="70"/>
                  </a:cubicBezTo>
                  <a:cubicBezTo>
                    <a:pt x="0" y="77"/>
                    <a:pt x="6" y="83"/>
                    <a:pt x="15" y="83"/>
                  </a:cubicBezTo>
                  <a:cubicBezTo>
                    <a:pt x="109" y="83"/>
                    <a:pt x="109" y="83"/>
                    <a:pt x="109" y="83"/>
                  </a:cubicBezTo>
                  <a:cubicBezTo>
                    <a:pt x="109" y="83"/>
                    <a:pt x="109" y="83"/>
                    <a:pt x="109" y="83"/>
                  </a:cubicBezTo>
                  <a:cubicBezTo>
                    <a:pt x="109" y="83"/>
                    <a:pt x="109" y="83"/>
                    <a:pt x="109" y="83"/>
                  </a:cubicBezTo>
                  <a:cubicBezTo>
                    <a:pt x="111" y="83"/>
                    <a:pt x="112" y="84"/>
                    <a:pt x="112" y="85"/>
                  </a:cubicBezTo>
                  <a:cubicBezTo>
                    <a:pt x="112" y="86"/>
                    <a:pt x="111" y="87"/>
                    <a:pt x="110" y="87"/>
                  </a:cubicBezTo>
                  <a:cubicBezTo>
                    <a:pt x="110" y="87"/>
                    <a:pt x="110" y="87"/>
                    <a:pt x="110" y="88"/>
                  </a:cubicBezTo>
                  <a:cubicBezTo>
                    <a:pt x="109" y="88"/>
                    <a:pt x="109" y="88"/>
                    <a:pt x="109" y="88"/>
                  </a:cubicBezTo>
                  <a:cubicBezTo>
                    <a:pt x="109" y="88"/>
                    <a:pt x="109" y="88"/>
                    <a:pt x="109" y="88"/>
                  </a:cubicBezTo>
                  <a:cubicBezTo>
                    <a:pt x="81" y="88"/>
                    <a:pt x="81" y="88"/>
                    <a:pt x="81" y="88"/>
                  </a:cubicBezTo>
                  <a:cubicBezTo>
                    <a:pt x="81" y="88"/>
                    <a:pt x="81" y="87"/>
                    <a:pt x="81" y="87"/>
                  </a:cubicBezTo>
                  <a:cubicBezTo>
                    <a:pt x="21" y="87"/>
                    <a:pt x="21" y="87"/>
                    <a:pt x="21" y="87"/>
                  </a:cubicBezTo>
                  <a:cubicBezTo>
                    <a:pt x="13" y="87"/>
                    <a:pt x="7" y="93"/>
                    <a:pt x="7" y="100"/>
                  </a:cubicBezTo>
                  <a:cubicBezTo>
                    <a:pt x="7" y="106"/>
                    <a:pt x="13" y="112"/>
                    <a:pt x="21" y="112"/>
                  </a:cubicBezTo>
                  <a:cubicBezTo>
                    <a:pt x="141" y="113"/>
                    <a:pt x="141" y="113"/>
                    <a:pt x="141" y="113"/>
                  </a:cubicBezTo>
                  <a:cubicBezTo>
                    <a:pt x="141" y="113"/>
                    <a:pt x="141" y="113"/>
                    <a:pt x="141" y="113"/>
                  </a:cubicBezTo>
                  <a:cubicBezTo>
                    <a:pt x="142" y="113"/>
                    <a:pt x="142" y="113"/>
                    <a:pt x="142" y="113"/>
                  </a:cubicBezTo>
                  <a:cubicBezTo>
                    <a:pt x="144" y="113"/>
                    <a:pt x="145" y="114"/>
                    <a:pt x="145" y="115"/>
                  </a:cubicBezTo>
                  <a:cubicBezTo>
                    <a:pt x="145" y="116"/>
                    <a:pt x="144" y="117"/>
                    <a:pt x="142" y="117"/>
                  </a:cubicBezTo>
                  <a:cubicBezTo>
                    <a:pt x="117" y="117"/>
                    <a:pt x="117" y="117"/>
                    <a:pt x="117" y="117"/>
                  </a:cubicBezTo>
                  <a:cubicBezTo>
                    <a:pt x="100" y="117"/>
                    <a:pt x="91" y="126"/>
                    <a:pt x="91" y="133"/>
                  </a:cubicBezTo>
                  <a:cubicBezTo>
                    <a:pt x="91" y="140"/>
                    <a:pt x="96" y="142"/>
                    <a:pt x="102" y="142"/>
                  </a:cubicBezTo>
                  <a:cubicBezTo>
                    <a:pt x="156" y="142"/>
                    <a:pt x="156" y="142"/>
                    <a:pt x="156" y="142"/>
                  </a:cubicBezTo>
                  <a:cubicBezTo>
                    <a:pt x="156" y="142"/>
                    <a:pt x="156" y="142"/>
                    <a:pt x="156" y="142"/>
                  </a:cubicBezTo>
                  <a:cubicBezTo>
                    <a:pt x="173" y="142"/>
                    <a:pt x="173" y="142"/>
                    <a:pt x="173" y="142"/>
                  </a:cubicBezTo>
                  <a:cubicBezTo>
                    <a:pt x="207" y="142"/>
                    <a:pt x="235" y="111"/>
                    <a:pt x="235" y="71"/>
                  </a:cubicBezTo>
                  <a:cubicBezTo>
                    <a:pt x="235" y="32"/>
                    <a:pt x="208" y="1"/>
                    <a:pt x="173" y="0"/>
                  </a:cubicBezTo>
                  <a:cubicBezTo>
                    <a:pt x="165" y="0"/>
                    <a:pt x="165" y="0"/>
                    <a:pt x="165" y="0"/>
                  </a:cubicBezTo>
                  <a:cubicBezTo>
                    <a:pt x="165" y="0"/>
                    <a:pt x="165" y="0"/>
                    <a:pt x="165" y="0"/>
                  </a:cubicBezTo>
                  <a:cubicBezTo>
                    <a:pt x="79" y="0"/>
                    <a:pt x="79" y="0"/>
                    <a:pt x="79" y="0"/>
                  </a:cubicBezTo>
                  <a:cubicBezTo>
                    <a:pt x="70" y="0"/>
                    <a:pt x="64" y="5"/>
                    <a:pt x="64"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63" name="Freeform 21"/>
            <p:cNvSpPr>
              <a:spLocks/>
            </p:cNvSpPr>
            <p:nvPr/>
          </p:nvSpPr>
          <p:spPr bwMode="auto">
            <a:xfrm>
              <a:off x="4060" y="1606"/>
              <a:ext cx="471" cy="285"/>
            </a:xfrm>
            <a:custGeom>
              <a:avLst/>
              <a:gdLst>
                <a:gd name="T0" fmla="*/ 1440546 w 235"/>
                <a:gd name="T1" fmla="*/ 1115622 h 142"/>
                <a:gd name="T2" fmla="*/ 1314637 w 235"/>
                <a:gd name="T3" fmla="*/ 1004505 h 142"/>
                <a:gd name="T4" fmla="*/ 958257 w 235"/>
                <a:gd name="T5" fmla="*/ 1004505 h 142"/>
                <a:gd name="T6" fmla="*/ 958257 w 235"/>
                <a:gd name="T7" fmla="*/ 1004505 h 142"/>
                <a:gd name="T8" fmla="*/ 949949 w 235"/>
                <a:gd name="T9" fmla="*/ 1004505 h 142"/>
                <a:gd name="T10" fmla="*/ 924888 w 235"/>
                <a:gd name="T11" fmla="*/ 987583 h 142"/>
                <a:gd name="T12" fmla="*/ 949949 w 235"/>
                <a:gd name="T13" fmla="*/ 970280 h 142"/>
                <a:gd name="T14" fmla="*/ 1693588 w 235"/>
                <a:gd name="T15" fmla="*/ 970280 h 142"/>
                <a:gd name="T16" fmla="*/ 1819904 w 235"/>
                <a:gd name="T17" fmla="*/ 866771 h 142"/>
                <a:gd name="T18" fmla="*/ 1701964 w 235"/>
                <a:gd name="T19" fmla="*/ 756189 h 142"/>
                <a:gd name="T20" fmla="*/ 1298042 w 235"/>
                <a:gd name="T21" fmla="*/ 756189 h 142"/>
                <a:gd name="T22" fmla="*/ 1298042 w 235"/>
                <a:gd name="T23" fmla="*/ 756189 h 142"/>
                <a:gd name="T24" fmla="*/ 1062628 w 235"/>
                <a:gd name="T25" fmla="*/ 756189 h 142"/>
                <a:gd name="T26" fmla="*/ 1037393 w 235"/>
                <a:gd name="T27" fmla="*/ 738369 h 142"/>
                <a:gd name="T28" fmla="*/ 1062628 w 235"/>
                <a:gd name="T29" fmla="*/ 721429 h 142"/>
                <a:gd name="T30" fmla="*/ 1298042 w 235"/>
                <a:gd name="T31" fmla="*/ 721429 h 142"/>
                <a:gd name="T32" fmla="*/ 1298042 w 235"/>
                <a:gd name="T33" fmla="*/ 721429 h 142"/>
                <a:gd name="T34" fmla="*/ 1853712 w 235"/>
                <a:gd name="T35" fmla="*/ 721429 h 142"/>
                <a:gd name="T36" fmla="*/ 1978930 w 235"/>
                <a:gd name="T37" fmla="*/ 619335 h 142"/>
                <a:gd name="T38" fmla="*/ 1853712 w 235"/>
                <a:gd name="T39" fmla="*/ 504791 h 142"/>
                <a:gd name="T40" fmla="*/ 1062628 w 235"/>
                <a:gd name="T41" fmla="*/ 504791 h 142"/>
                <a:gd name="T42" fmla="*/ 1062628 w 235"/>
                <a:gd name="T43" fmla="*/ 504791 h 142"/>
                <a:gd name="T44" fmla="*/ 1062628 w 235"/>
                <a:gd name="T45" fmla="*/ 504791 h 142"/>
                <a:gd name="T46" fmla="*/ 1037393 w 235"/>
                <a:gd name="T47" fmla="*/ 487902 h 142"/>
                <a:gd name="T48" fmla="*/ 1054316 w 235"/>
                <a:gd name="T49" fmla="*/ 470826 h 142"/>
                <a:gd name="T50" fmla="*/ 1054316 w 235"/>
                <a:gd name="T51" fmla="*/ 462330 h 142"/>
                <a:gd name="T52" fmla="*/ 1062628 w 235"/>
                <a:gd name="T53" fmla="*/ 462330 h 142"/>
                <a:gd name="T54" fmla="*/ 1062628 w 235"/>
                <a:gd name="T55" fmla="*/ 462330 h 142"/>
                <a:gd name="T56" fmla="*/ 1298042 w 235"/>
                <a:gd name="T57" fmla="*/ 462330 h 142"/>
                <a:gd name="T58" fmla="*/ 1298042 w 235"/>
                <a:gd name="T59" fmla="*/ 462330 h 142"/>
                <a:gd name="T60" fmla="*/ 1803116 w 235"/>
                <a:gd name="T61" fmla="*/ 470826 h 142"/>
                <a:gd name="T62" fmla="*/ 1920592 w 235"/>
                <a:gd name="T63" fmla="*/ 359449 h 142"/>
                <a:gd name="T64" fmla="*/ 1803116 w 235"/>
                <a:gd name="T65" fmla="*/ 255715 h 142"/>
                <a:gd name="T66" fmla="*/ 790560 w 235"/>
                <a:gd name="T67" fmla="*/ 247272 h 142"/>
                <a:gd name="T68" fmla="*/ 790560 w 235"/>
                <a:gd name="T69" fmla="*/ 247272 h 142"/>
                <a:gd name="T70" fmla="*/ 782251 w 235"/>
                <a:gd name="T71" fmla="*/ 247272 h 142"/>
                <a:gd name="T72" fmla="*/ 757196 w 235"/>
                <a:gd name="T73" fmla="*/ 230354 h 142"/>
                <a:gd name="T74" fmla="*/ 782251 w 235"/>
                <a:gd name="T75" fmla="*/ 213019 h 142"/>
                <a:gd name="T76" fmla="*/ 995712 w 235"/>
                <a:gd name="T77" fmla="*/ 213019 h 142"/>
                <a:gd name="T78" fmla="*/ 1213470 w 235"/>
                <a:gd name="T79" fmla="*/ 76605 h 142"/>
                <a:gd name="T80" fmla="*/ 1121497 w 235"/>
                <a:gd name="T81" fmla="*/ 0 h 142"/>
                <a:gd name="T82" fmla="*/ 664294 w 235"/>
                <a:gd name="T83" fmla="*/ 0 h 142"/>
                <a:gd name="T84" fmla="*/ 664294 w 235"/>
                <a:gd name="T85" fmla="*/ 0 h 142"/>
                <a:gd name="T86" fmla="*/ 521878 w 235"/>
                <a:gd name="T87" fmla="*/ 0 h 142"/>
                <a:gd name="T88" fmla="*/ 0 w 235"/>
                <a:gd name="T89" fmla="*/ 610831 h 142"/>
                <a:gd name="T90" fmla="*/ 521878 w 235"/>
                <a:gd name="T91" fmla="*/ 1217526 h 142"/>
                <a:gd name="T92" fmla="*/ 588774 w 235"/>
                <a:gd name="T93" fmla="*/ 1217526 h 142"/>
                <a:gd name="T94" fmla="*/ 588774 w 235"/>
                <a:gd name="T95" fmla="*/ 1217526 h 142"/>
                <a:gd name="T96" fmla="*/ 1314637 w 235"/>
                <a:gd name="T97" fmla="*/ 1217526 h 142"/>
                <a:gd name="T98" fmla="*/ 1440546 w 235"/>
                <a:gd name="T99" fmla="*/ 1115622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142"/>
                <a:gd name="T152" fmla="*/ 235 w 235"/>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142">
                  <a:moveTo>
                    <a:pt x="171" y="130"/>
                  </a:moveTo>
                  <a:cubicBezTo>
                    <a:pt x="171" y="123"/>
                    <a:pt x="165" y="117"/>
                    <a:pt x="156" y="117"/>
                  </a:cubicBezTo>
                  <a:cubicBezTo>
                    <a:pt x="114" y="117"/>
                    <a:pt x="114" y="117"/>
                    <a:pt x="114" y="117"/>
                  </a:cubicBezTo>
                  <a:cubicBezTo>
                    <a:pt x="114" y="117"/>
                    <a:pt x="114" y="117"/>
                    <a:pt x="114" y="117"/>
                  </a:cubicBezTo>
                  <a:cubicBezTo>
                    <a:pt x="113" y="117"/>
                    <a:pt x="113" y="117"/>
                    <a:pt x="113" y="117"/>
                  </a:cubicBezTo>
                  <a:cubicBezTo>
                    <a:pt x="111" y="117"/>
                    <a:pt x="110" y="116"/>
                    <a:pt x="110" y="115"/>
                  </a:cubicBezTo>
                  <a:cubicBezTo>
                    <a:pt x="110" y="114"/>
                    <a:pt x="111" y="113"/>
                    <a:pt x="113" y="113"/>
                  </a:cubicBezTo>
                  <a:cubicBezTo>
                    <a:pt x="201" y="113"/>
                    <a:pt x="201" y="113"/>
                    <a:pt x="201" y="113"/>
                  </a:cubicBezTo>
                  <a:cubicBezTo>
                    <a:pt x="210" y="113"/>
                    <a:pt x="216" y="107"/>
                    <a:pt x="216" y="101"/>
                  </a:cubicBezTo>
                  <a:cubicBezTo>
                    <a:pt x="216" y="94"/>
                    <a:pt x="210" y="88"/>
                    <a:pt x="202" y="88"/>
                  </a:cubicBezTo>
                  <a:cubicBezTo>
                    <a:pt x="154" y="88"/>
                    <a:pt x="154" y="88"/>
                    <a:pt x="154" y="88"/>
                  </a:cubicBezTo>
                  <a:cubicBezTo>
                    <a:pt x="154" y="88"/>
                    <a:pt x="154" y="88"/>
                    <a:pt x="154" y="88"/>
                  </a:cubicBezTo>
                  <a:cubicBezTo>
                    <a:pt x="126" y="88"/>
                    <a:pt x="126" y="88"/>
                    <a:pt x="126" y="88"/>
                  </a:cubicBezTo>
                  <a:cubicBezTo>
                    <a:pt x="124" y="88"/>
                    <a:pt x="123" y="87"/>
                    <a:pt x="123" y="86"/>
                  </a:cubicBezTo>
                  <a:cubicBezTo>
                    <a:pt x="123" y="85"/>
                    <a:pt x="124" y="84"/>
                    <a:pt x="126" y="84"/>
                  </a:cubicBezTo>
                  <a:cubicBezTo>
                    <a:pt x="154" y="84"/>
                    <a:pt x="154" y="84"/>
                    <a:pt x="154" y="84"/>
                  </a:cubicBezTo>
                  <a:cubicBezTo>
                    <a:pt x="154" y="84"/>
                    <a:pt x="154" y="84"/>
                    <a:pt x="154" y="84"/>
                  </a:cubicBezTo>
                  <a:cubicBezTo>
                    <a:pt x="220" y="84"/>
                    <a:pt x="220" y="84"/>
                    <a:pt x="220" y="84"/>
                  </a:cubicBezTo>
                  <a:cubicBezTo>
                    <a:pt x="229" y="84"/>
                    <a:pt x="235" y="78"/>
                    <a:pt x="235" y="72"/>
                  </a:cubicBezTo>
                  <a:cubicBezTo>
                    <a:pt x="235" y="65"/>
                    <a:pt x="229" y="59"/>
                    <a:pt x="220" y="59"/>
                  </a:cubicBezTo>
                  <a:cubicBezTo>
                    <a:pt x="126" y="59"/>
                    <a:pt x="126" y="59"/>
                    <a:pt x="126" y="59"/>
                  </a:cubicBezTo>
                  <a:cubicBezTo>
                    <a:pt x="126" y="59"/>
                    <a:pt x="126" y="59"/>
                    <a:pt x="126" y="59"/>
                  </a:cubicBezTo>
                  <a:cubicBezTo>
                    <a:pt x="126" y="59"/>
                    <a:pt x="126" y="59"/>
                    <a:pt x="126" y="59"/>
                  </a:cubicBezTo>
                  <a:cubicBezTo>
                    <a:pt x="124" y="59"/>
                    <a:pt x="123" y="58"/>
                    <a:pt x="123" y="57"/>
                  </a:cubicBezTo>
                  <a:cubicBezTo>
                    <a:pt x="123" y="56"/>
                    <a:pt x="124" y="55"/>
                    <a:pt x="125" y="55"/>
                  </a:cubicBezTo>
                  <a:cubicBezTo>
                    <a:pt x="125" y="55"/>
                    <a:pt x="125" y="54"/>
                    <a:pt x="125" y="54"/>
                  </a:cubicBezTo>
                  <a:cubicBezTo>
                    <a:pt x="126" y="54"/>
                    <a:pt x="126" y="54"/>
                    <a:pt x="126" y="54"/>
                  </a:cubicBezTo>
                  <a:cubicBezTo>
                    <a:pt x="126" y="54"/>
                    <a:pt x="126" y="54"/>
                    <a:pt x="126" y="54"/>
                  </a:cubicBezTo>
                  <a:cubicBezTo>
                    <a:pt x="154" y="54"/>
                    <a:pt x="154" y="54"/>
                    <a:pt x="154" y="54"/>
                  </a:cubicBezTo>
                  <a:cubicBezTo>
                    <a:pt x="154" y="54"/>
                    <a:pt x="154" y="54"/>
                    <a:pt x="154" y="54"/>
                  </a:cubicBezTo>
                  <a:cubicBezTo>
                    <a:pt x="214" y="55"/>
                    <a:pt x="214" y="55"/>
                    <a:pt x="214" y="55"/>
                  </a:cubicBezTo>
                  <a:cubicBezTo>
                    <a:pt x="222" y="55"/>
                    <a:pt x="228" y="49"/>
                    <a:pt x="228" y="42"/>
                  </a:cubicBezTo>
                  <a:cubicBezTo>
                    <a:pt x="228" y="35"/>
                    <a:pt x="222" y="30"/>
                    <a:pt x="214" y="30"/>
                  </a:cubicBezTo>
                  <a:cubicBezTo>
                    <a:pt x="94" y="29"/>
                    <a:pt x="94" y="29"/>
                    <a:pt x="94" y="29"/>
                  </a:cubicBezTo>
                  <a:cubicBezTo>
                    <a:pt x="94" y="29"/>
                    <a:pt x="94" y="29"/>
                    <a:pt x="94" y="29"/>
                  </a:cubicBezTo>
                  <a:cubicBezTo>
                    <a:pt x="93" y="29"/>
                    <a:pt x="93" y="29"/>
                    <a:pt x="93" y="29"/>
                  </a:cubicBezTo>
                  <a:cubicBezTo>
                    <a:pt x="91" y="29"/>
                    <a:pt x="90" y="28"/>
                    <a:pt x="90" y="27"/>
                  </a:cubicBezTo>
                  <a:cubicBezTo>
                    <a:pt x="90" y="26"/>
                    <a:pt x="91" y="25"/>
                    <a:pt x="93" y="25"/>
                  </a:cubicBezTo>
                  <a:cubicBezTo>
                    <a:pt x="118" y="25"/>
                    <a:pt x="118" y="25"/>
                    <a:pt x="118" y="25"/>
                  </a:cubicBezTo>
                  <a:cubicBezTo>
                    <a:pt x="135" y="25"/>
                    <a:pt x="144" y="16"/>
                    <a:pt x="144" y="9"/>
                  </a:cubicBezTo>
                  <a:cubicBezTo>
                    <a:pt x="144" y="2"/>
                    <a:pt x="139" y="0"/>
                    <a:pt x="133" y="0"/>
                  </a:cubicBezTo>
                  <a:cubicBezTo>
                    <a:pt x="79" y="0"/>
                    <a:pt x="79" y="0"/>
                    <a:pt x="79" y="0"/>
                  </a:cubicBezTo>
                  <a:cubicBezTo>
                    <a:pt x="79" y="0"/>
                    <a:pt x="79" y="0"/>
                    <a:pt x="79" y="0"/>
                  </a:cubicBezTo>
                  <a:cubicBezTo>
                    <a:pt x="62" y="0"/>
                    <a:pt x="62" y="0"/>
                    <a:pt x="62" y="0"/>
                  </a:cubicBezTo>
                  <a:cubicBezTo>
                    <a:pt x="28" y="0"/>
                    <a:pt x="0" y="31"/>
                    <a:pt x="0" y="71"/>
                  </a:cubicBezTo>
                  <a:cubicBezTo>
                    <a:pt x="0" y="110"/>
                    <a:pt x="27" y="141"/>
                    <a:pt x="62" y="142"/>
                  </a:cubicBezTo>
                  <a:cubicBezTo>
                    <a:pt x="70" y="142"/>
                    <a:pt x="70" y="142"/>
                    <a:pt x="70" y="142"/>
                  </a:cubicBezTo>
                  <a:cubicBezTo>
                    <a:pt x="70" y="142"/>
                    <a:pt x="70" y="142"/>
                    <a:pt x="70" y="142"/>
                  </a:cubicBezTo>
                  <a:cubicBezTo>
                    <a:pt x="156" y="142"/>
                    <a:pt x="156" y="142"/>
                    <a:pt x="156" y="142"/>
                  </a:cubicBezTo>
                  <a:cubicBezTo>
                    <a:pt x="165" y="142"/>
                    <a:pt x="171" y="136"/>
                    <a:pt x="171" y="1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64" name="Freeform 22"/>
            <p:cNvSpPr>
              <a:spLocks/>
            </p:cNvSpPr>
            <p:nvPr/>
          </p:nvSpPr>
          <p:spPr bwMode="auto">
            <a:xfrm>
              <a:off x="1672" y="2512"/>
              <a:ext cx="453" cy="392"/>
            </a:xfrm>
            <a:custGeom>
              <a:avLst/>
              <a:gdLst>
                <a:gd name="T0" fmla="*/ 234510 w 226"/>
                <a:gd name="T1" fmla="*/ 688128 h 196"/>
                <a:gd name="T2" fmla="*/ 394769 w 226"/>
                <a:gd name="T3" fmla="*/ 712704 h 196"/>
                <a:gd name="T4" fmla="*/ 698368 w 226"/>
                <a:gd name="T5" fmla="*/ 540672 h 196"/>
                <a:gd name="T6" fmla="*/ 698368 w 226"/>
                <a:gd name="T7" fmla="*/ 540672 h 196"/>
                <a:gd name="T8" fmla="*/ 715995 w 226"/>
                <a:gd name="T9" fmla="*/ 532480 h 196"/>
                <a:gd name="T10" fmla="*/ 741096 w 226"/>
                <a:gd name="T11" fmla="*/ 532480 h 196"/>
                <a:gd name="T12" fmla="*/ 732659 w 226"/>
                <a:gd name="T13" fmla="*/ 565248 h 196"/>
                <a:gd name="T14" fmla="*/ 92025 w 226"/>
                <a:gd name="T15" fmla="*/ 933888 h 196"/>
                <a:gd name="T16" fmla="*/ 41708 w 226"/>
                <a:gd name="T17" fmla="*/ 1081344 h 196"/>
                <a:gd name="T18" fmla="*/ 201132 w 226"/>
                <a:gd name="T19" fmla="*/ 1105920 h 196"/>
                <a:gd name="T20" fmla="*/ 547426 w 226"/>
                <a:gd name="T21" fmla="*/ 909312 h 196"/>
                <a:gd name="T22" fmla="*/ 547426 w 226"/>
                <a:gd name="T23" fmla="*/ 909312 h 196"/>
                <a:gd name="T24" fmla="*/ 749440 w 226"/>
                <a:gd name="T25" fmla="*/ 786432 h 196"/>
                <a:gd name="T26" fmla="*/ 774624 w 226"/>
                <a:gd name="T27" fmla="*/ 794624 h 196"/>
                <a:gd name="T28" fmla="*/ 766055 w 226"/>
                <a:gd name="T29" fmla="*/ 819200 h 196"/>
                <a:gd name="T30" fmla="*/ 564151 w 226"/>
                <a:gd name="T31" fmla="*/ 933888 h 196"/>
                <a:gd name="T32" fmla="*/ 564151 w 226"/>
                <a:gd name="T33" fmla="*/ 933888 h 196"/>
                <a:gd name="T34" fmla="*/ 83601 w 226"/>
                <a:gd name="T35" fmla="*/ 1212416 h 196"/>
                <a:gd name="T36" fmla="*/ 24975 w 226"/>
                <a:gd name="T37" fmla="*/ 1368064 h 196"/>
                <a:gd name="T38" fmla="*/ 192802 w 226"/>
                <a:gd name="T39" fmla="*/ 1392640 h 196"/>
                <a:gd name="T40" fmla="*/ 875288 w 226"/>
                <a:gd name="T41" fmla="*/ 991232 h 196"/>
                <a:gd name="T42" fmla="*/ 875288 w 226"/>
                <a:gd name="T43" fmla="*/ 991232 h 196"/>
                <a:gd name="T44" fmla="*/ 875288 w 226"/>
                <a:gd name="T45" fmla="*/ 991232 h 196"/>
                <a:gd name="T46" fmla="*/ 900488 w 226"/>
                <a:gd name="T47" fmla="*/ 999424 h 196"/>
                <a:gd name="T48" fmla="*/ 900488 w 226"/>
                <a:gd name="T49" fmla="*/ 1015808 h 196"/>
                <a:gd name="T50" fmla="*/ 900488 w 226"/>
                <a:gd name="T51" fmla="*/ 1015808 h 196"/>
                <a:gd name="T52" fmla="*/ 892143 w 226"/>
                <a:gd name="T53" fmla="*/ 1024000 h 196"/>
                <a:gd name="T54" fmla="*/ 892143 w 226"/>
                <a:gd name="T55" fmla="*/ 1024000 h 196"/>
                <a:gd name="T56" fmla="*/ 689975 w 226"/>
                <a:gd name="T57" fmla="*/ 1138688 h 196"/>
                <a:gd name="T58" fmla="*/ 689975 w 226"/>
                <a:gd name="T59" fmla="*/ 1138688 h 196"/>
                <a:gd name="T60" fmla="*/ 260529 w 226"/>
                <a:gd name="T61" fmla="*/ 1392640 h 196"/>
                <a:gd name="T62" fmla="*/ 201132 w 226"/>
                <a:gd name="T63" fmla="*/ 1540096 h 196"/>
                <a:gd name="T64" fmla="*/ 361374 w 226"/>
                <a:gd name="T65" fmla="*/ 1564672 h 196"/>
                <a:gd name="T66" fmla="*/ 1231966 w 226"/>
                <a:gd name="T67" fmla="*/ 1064960 h 196"/>
                <a:gd name="T68" fmla="*/ 1240551 w 226"/>
                <a:gd name="T69" fmla="*/ 1064960 h 196"/>
                <a:gd name="T70" fmla="*/ 1240551 w 226"/>
                <a:gd name="T71" fmla="*/ 1056768 h 196"/>
                <a:gd name="T72" fmla="*/ 1273930 w 226"/>
                <a:gd name="T73" fmla="*/ 1064960 h 196"/>
                <a:gd name="T74" fmla="*/ 1257213 w 226"/>
                <a:gd name="T75" fmla="*/ 1089536 h 196"/>
                <a:gd name="T76" fmla="*/ 1080549 w 226"/>
                <a:gd name="T77" fmla="*/ 1196032 h 196"/>
                <a:gd name="T78" fmla="*/ 963036 w 226"/>
                <a:gd name="T79" fmla="*/ 1425408 h 196"/>
                <a:gd name="T80" fmla="*/ 1080549 w 226"/>
                <a:gd name="T81" fmla="*/ 1433600 h 196"/>
                <a:gd name="T82" fmla="*/ 1468560 w 226"/>
                <a:gd name="T83" fmla="*/ 1204224 h 196"/>
                <a:gd name="T84" fmla="*/ 1468560 w 226"/>
                <a:gd name="T85" fmla="*/ 1204224 h 196"/>
                <a:gd name="T86" fmla="*/ 1594640 w 226"/>
                <a:gd name="T87" fmla="*/ 1138688 h 196"/>
                <a:gd name="T88" fmla="*/ 1737788 w 226"/>
                <a:gd name="T89" fmla="*/ 376832 h 196"/>
                <a:gd name="T90" fmla="*/ 979761 w 226"/>
                <a:gd name="T91" fmla="*/ 139264 h 196"/>
                <a:gd name="T92" fmla="*/ 917237 w 226"/>
                <a:gd name="T93" fmla="*/ 180224 h 196"/>
                <a:gd name="T94" fmla="*/ 917237 w 226"/>
                <a:gd name="T95" fmla="*/ 180224 h 196"/>
                <a:gd name="T96" fmla="*/ 293917 w 226"/>
                <a:gd name="T97" fmla="*/ 540672 h 196"/>
                <a:gd name="T98" fmla="*/ 234510 w 226"/>
                <a:gd name="T99" fmla="*/ 688128 h 1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6"/>
                <a:gd name="T151" fmla="*/ 0 h 196"/>
                <a:gd name="T152" fmla="*/ 226 w 226"/>
                <a:gd name="T153" fmla="*/ 196 h 1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6" h="196">
                  <a:moveTo>
                    <a:pt x="28" y="84"/>
                  </a:moveTo>
                  <a:cubicBezTo>
                    <a:pt x="32" y="90"/>
                    <a:pt x="40" y="91"/>
                    <a:pt x="47" y="87"/>
                  </a:cubicBezTo>
                  <a:cubicBezTo>
                    <a:pt x="83" y="66"/>
                    <a:pt x="83" y="66"/>
                    <a:pt x="83" y="66"/>
                  </a:cubicBezTo>
                  <a:cubicBezTo>
                    <a:pt x="83" y="66"/>
                    <a:pt x="83" y="66"/>
                    <a:pt x="83" y="66"/>
                  </a:cubicBezTo>
                  <a:cubicBezTo>
                    <a:pt x="85" y="65"/>
                    <a:pt x="85" y="65"/>
                    <a:pt x="85" y="65"/>
                  </a:cubicBezTo>
                  <a:cubicBezTo>
                    <a:pt x="86" y="64"/>
                    <a:pt x="88" y="64"/>
                    <a:pt x="88" y="65"/>
                  </a:cubicBezTo>
                  <a:cubicBezTo>
                    <a:pt x="89" y="66"/>
                    <a:pt x="88" y="68"/>
                    <a:pt x="87" y="69"/>
                  </a:cubicBezTo>
                  <a:cubicBezTo>
                    <a:pt x="11" y="114"/>
                    <a:pt x="11" y="114"/>
                    <a:pt x="11" y="114"/>
                  </a:cubicBezTo>
                  <a:cubicBezTo>
                    <a:pt x="4" y="118"/>
                    <a:pt x="1" y="126"/>
                    <a:pt x="5" y="132"/>
                  </a:cubicBezTo>
                  <a:cubicBezTo>
                    <a:pt x="8" y="138"/>
                    <a:pt x="17" y="140"/>
                    <a:pt x="24" y="135"/>
                  </a:cubicBezTo>
                  <a:cubicBezTo>
                    <a:pt x="65" y="111"/>
                    <a:pt x="65" y="111"/>
                    <a:pt x="65" y="111"/>
                  </a:cubicBezTo>
                  <a:cubicBezTo>
                    <a:pt x="65" y="111"/>
                    <a:pt x="65" y="111"/>
                    <a:pt x="65" y="111"/>
                  </a:cubicBezTo>
                  <a:cubicBezTo>
                    <a:pt x="89" y="96"/>
                    <a:pt x="89" y="96"/>
                    <a:pt x="89" y="96"/>
                  </a:cubicBezTo>
                  <a:cubicBezTo>
                    <a:pt x="90" y="96"/>
                    <a:pt x="92" y="96"/>
                    <a:pt x="92" y="97"/>
                  </a:cubicBezTo>
                  <a:cubicBezTo>
                    <a:pt x="93" y="98"/>
                    <a:pt x="92" y="99"/>
                    <a:pt x="91" y="100"/>
                  </a:cubicBezTo>
                  <a:cubicBezTo>
                    <a:pt x="67" y="114"/>
                    <a:pt x="67" y="114"/>
                    <a:pt x="67" y="114"/>
                  </a:cubicBezTo>
                  <a:cubicBezTo>
                    <a:pt x="67" y="114"/>
                    <a:pt x="67" y="114"/>
                    <a:pt x="67" y="114"/>
                  </a:cubicBezTo>
                  <a:cubicBezTo>
                    <a:pt x="10" y="148"/>
                    <a:pt x="10" y="148"/>
                    <a:pt x="10" y="148"/>
                  </a:cubicBezTo>
                  <a:cubicBezTo>
                    <a:pt x="2" y="153"/>
                    <a:pt x="0" y="161"/>
                    <a:pt x="3" y="167"/>
                  </a:cubicBezTo>
                  <a:cubicBezTo>
                    <a:pt x="7" y="173"/>
                    <a:pt x="16" y="174"/>
                    <a:pt x="23" y="170"/>
                  </a:cubicBezTo>
                  <a:cubicBezTo>
                    <a:pt x="104" y="121"/>
                    <a:pt x="104" y="121"/>
                    <a:pt x="104" y="121"/>
                  </a:cubicBezTo>
                  <a:cubicBezTo>
                    <a:pt x="104" y="121"/>
                    <a:pt x="104" y="121"/>
                    <a:pt x="104" y="121"/>
                  </a:cubicBezTo>
                  <a:cubicBezTo>
                    <a:pt x="104" y="121"/>
                    <a:pt x="104" y="121"/>
                    <a:pt x="104" y="121"/>
                  </a:cubicBezTo>
                  <a:cubicBezTo>
                    <a:pt x="105" y="121"/>
                    <a:pt x="107" y="121"/>
                    <a:pt x="107" y="122"/>
                  </a:cubicBezTo>
                  <a:cubicBezTo>
                    <a:pt x="108" y="122"/>
                    <a:pt x="107" y="123"/>
                    <a:pt x="107" y="124"/>
                  </a:cubicBezTo>
                  <a:cubicBezTo>
                    <a:pt x="107" y="124"/>
                    <a:pt x="107" y="124"/>
                    <a:pt x="107" y="124"/>
                  </a:cubicBezTo>
                  <a:cubicBezTo>
                    <a:pt x="106" y="125"/>
                    <a:pt x="106" y="125"/>
                    <a:pt x="106" y="125"/>
                  </a:cubicBezTo>
                  <a:cubicBezTo>
                    <a:pt x="106" y="125"/>
                    <a:pt x="106" y="125"/>
                    <a:pt x="106" y="125"/>
                  </a:cubicBezTo>
                  <a:cubicBezTo>
                    <a:pt x="82" y="139"/>
                    <a:pt x="82" y="139"/>
                    <a:pt x="82" y="139"/>
                  </a:cubicBezTo>
                  <a:cubicBezTo>
                    <a:pt x="82" y="139"/>
                    <a:pt x="82" y="139"/>
                    <a:pt x="82" y="139"/>
                  </a:cubicBezTo>
                  <a:cubicBezTo>
                    <a:pt x="31" y="170"/>
                    <a:pt x="31" y="170"/>
                    <a:pt x="31" y="170"/>
                  </a:cubicBezTo>
                  <a:cubicBezTo>
                    <a:pt x="23" y="175"/>
                    <a:pt x="21" y="182"/>
                    <a:pt x="24" y="188"/>
                  </a:cubicBezTo>
                  <a:cubicBezTo>
                    <a:pt x="28" y="194"/>
                    <a:pt x="36" y="196"/>
                    <a:pt x="43" y="191"/>
                  </a:cubicBezTo>
                  <a:cubicBezTo>
                    <a:pt x="146" y="130"/>
                    <a:pt x="146" y="130"/>
                    <a:pt x="146" y="130"/>
                  </a:cubicBezTo>
                  <a:cubicBezTo>
                    <a:pt x="147" y="130"/>
                    <a:pt x="147" y="130"/>
                    <a:pt x="147" y="130"/>
                  </a:cubicBezTo>
                  <a:cubicBezTo>
                    <a:pt x="147" y="129"/>
                    <a:pt x="147" y="129"/>
                    <a:pt x="147" y="129"/>
                  </a:cubicBezTo>
                  <a:cubicBezTo>
                    <a:pt x="149" y="129"/>
                    <a:pt x="150" y="129"/>
                    <a:pt x="151" y="130"/>
                  </a:cubicBezTo>
                  <a:cubicBezTo>
                    <a:pt x="152" y="131"/>
                    <a:pt x="151" y="132"/>
                    <a:pt x="149" y="133"/>
                  </a:cubicBezTo>
                  <a:cubicBezTo>
                    <a:pt x="128" y="146"/>
                    <a:pt x="128" y="146"/>
                    <a:pt x="128" y="146"/>
                  </a:cubicBezTo>
                  <a:cubicBezTo>
                    <a:pt x="113" y="155"/>
                    <a:pt x="110" y="168"/>
                    <a:pt x="114" y="174"/>
                  </a:cubicBezTo>
                  <a:cubicBezTo>
                    <a:pt x="117" y="179"/>
                    <a:pt x="122" y="178"/>
                    <a:pt x="128" y="175"/>
                  </a:cubicBezTo>
                  <a:cubicBezTo>
                    <a:pt x="174" y="147"/>
                    <a:pt x="174" y="147"/>
                    <a:pt x="174" y="147"/>
                  </a:cubicBezTo>
                  <a:cubicBezTo>
                    <a:pt x="174" y="147"/>
                    <a:pt x="174" y="147"/>
                    <a:pt x="174" y="147"/>
                  </a:cubicBezTo>
                  <a:cubicBezTo>
                    <a:pt x="189" y="139"/>
                    <a:pt x="189" y="139"/>
                    <a:pt x="189" y="139"/>
                  </a:cubicBezTo>
                  <a:cubicBezTo>
                    <a:pt x="218" y="121"/>
                    <a:pt x="226" y="80"/>
                    <a:pt x="206" y="46"/>
                  </a:cubicBezTo>
                  <a:cubicBezTo>
                    <a:pt x="186" y="13"/>
                    <a:pt x="145" y="0"/>
                    <a:pt x="116" y="17"/>
                  </a:cubicBezTo>
                  <a:cubicBezTo>
                    <a:pt x="109" y="22"/>
                    <a:pt x="109" y="22"/>
                    <a:pt x="109" y="22"/>
                  </a:cubicBezTo>
                  <a:cubicBezTo>
                    <a:pt x="109" y="22"/>
                    <a:pt x="109" y="22"/>
                    <a:pt x="109" y="22"/>
                  </a:cubicBezTo>
                  <a:cubicBezTo>
                    <a:pt x="35" y="66"/>
                    <a:pt x="35" y="66"/>
                    <a:pt x="35" y="66"/>
                  </a:cubicBezTo>
                  <a:cubicBezTo>
                    <a:pt x="27" y="70"/>
                    <a:pt x="25" y="78"/>
                    <a:pt x="28" y="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65" name="Freeform 23"/>
            <p:cNvSpPr>
              <a:spLocks/>
            </p:cNvSpPr>
            <p:nvPr/>
          </p:nvSpPr>
          <p:spPr bwMode="auto">
            <a:xfrm>
              <a:off x="2834" y="364"/>
              <a:ext cx="797" cy="757"/>
            </a:xfrm>
            <a:custGeom>
              <a:avLst/>
              <a:gdLst>
                <a:gd name="T0" fmla="*/ 2315684 w 398"/>
                <a:gd name="T1" fmla="*/ 0 h 378"/>
                <a:gd name="T2" fmla="*/ 2315684 w 398"/>
                <a:gd name="T3" fmla="*/ 0 h 378"/>
                <a:gd name="T4" fmla="*/ 2315684 w 398"/>
                <a:gd name="T5" fmla="*/ 0 h 378"/>
                <a:gd name="T6" fmla="*/ 2315684 w 398"/>
                <a:gd name="T7" fmla="*/ 0 h 378"/>
                <a:gd name="T8" fmla="*/ 2315684 w 398"/>
                <a:gd name="T9" fmla="*/ 0 h 378"/>
                <a:gd name="T10" fmla="*/ 1139806 w 398"/>
                <a:gd name="T11" fmla="*/ 3067370 h 378"/>
                <a:gd name="T12" fmla="*/ 2224139 w 398"/>
                <a:gd name="T13" fmla="*/ 265725 h 378"/>
                <a:gd name="T14" fmla="*/ 1397670 w 398"/>
                <a:gd name="T15" fmla="*/ 3150197 h 378"/>
                <a:gd name="T16" fmla="*/ 2315684 w 398"/>
                <a:gd name="T17" fmla="*/ 0 h 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8"/>
                <a:gd name="T28" fmla="*/ 0 h 378"/>
                <a:gd name="T29" fmla="*/ 398 w 398"/>
                <a:gd name="T30" fmla="*/ 378 h 3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8" h="378">
                  <a:moveTo>
                    <a:pt x="278" y="0"/>
                  </a:moveTo>
                  <a:cubicBezTo>
                    <a:pt x="278" y="0"/>
                    <a:pt x="278" y="0"/>
                    <a:pt x="278" y="0"/>
                  </a:cubicBezTo>
                  <a:cubicBezTo>
                    <a:pt x="278" y="0"/>
                    <a:pt x="278" y="0"/>
                    <a:pt x="278" y="0"/>
                  </a:cubicBezTo>
                  <a:cubicBezTo>
                    <a:pt x="278" y="0"/>
                    <a:pt x="278" y="0"/>
                    <a:pt x="278" y="0"/>
                  </a:cubicBezTo>
                  <a:cubicBezTo>
                    <a:pt x="278" y="0"/>
                    <a:pt x="278" y="0"/>
                    <a:pt x="278" y="0"/>
                  </a:cubicBezTo>
                  <a:cubicBezTo>
                    <a:pt x="0" y="171"/>
                    <a:pt x="137" y="368"/>
                    <a:pt x="137" y="368"/>
                  </a:cubicBezTo>
                  <a:cubicBezTo>
                    <a:pt x="137" y="368"/>
                    <a:pt x="248" y="83"/>
                    <a:pt x="267" y="32"/>
                  </a:cubicBezTo>
                  <a:cubicBezTo>
                    <a:pt x="251" y="85"/>
                    <a:pt x="168" y="378"/>
                    <a:pt x="168" y="378"/>
                  </a:cubicBezTo>
                  <a:cubicBezTo>
                    <a:pt x="168" y="378"/>
                    <a:pt x="398" y="297"/>
                    <a:pt x="27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66" name="Freeform 24"/>
            <p:cNvSpPr>
              <a:spLocks/>
            </p:cNvSpPr>
            <p:nvPr/>
          </p:nvSpPr>
          <p:spPr bwMode="auto">
            <a:xfrm>
              <a:off x="2834" y="364"/>
              <a:ext cx="797" cy="757"/>
            </a:xfrm>
            <a:custGeom>
              <a:avLst/>
              <a:gdLst>
                <a:gd name="T0" fmla="*/ 2315684 w 398"/>
                <a:gd name="T1" fmla="*/ 0 h 378"/>
                <a:gd name="T2" fmla="*/ 2315684 w 398"/>
                <a:gd name="T3" fmla="*/ 0 h 378"/>
                <a:gd name="T4" fmla="*/ 2315684 w 398"/>
                <a:gd name="T5" fmla="*/ 0 h 378"/>
                <a:gd name="T6" fmla="*/ 2315684 w 398"/>
                <a:gd name="T7" fmla="*/ 0 h 378"/>
                <a:gd name="T8" fmla="*/ 2315684 w 398"/>
                <a:gd name="T9" fmla="*/ 0 h 378"/>
                <a:gd name="T10" fmla="*/ 1139806 w 398"/>
                <a:gd name="T11" fmla="*/ 3067370 h 378"/>
                <a:gd name="T12" fmla="*/ 2224139 w 398"/>
                <a:gd name="T13" fmla="*/ 265725 h 378"/>
                <a:gd name="T14" fmla="*/ 1397670 w 398"/>
                <a:gd name="T15" fmla="*/ 3150197 h 378"/>
                <a:gd name="T16" fmla="*/ 2315684 w 398"/>
                <a:gd name="T17" fmla="*/ 0 h 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8"/>
                <a:gd name="T28" fmla="*/ 0 h 378"/>
                <a:gd name="T29" fmla="*/ 398 w 398"/>
                <a:gd name="T30" fmla="*/ 378 h 3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8" h="378">
                  <a:moveTo>
                    <a:pt x="278" y="0"/>
                  </a:moveTo>
                  <a:cubicBezTo>
                    <a:pt x="278" y="0"/>
                    <a:pt x="278" y="0"/>
                    <a:pt x="278" y="0"/>
                  </a:cubicBezTo>
                  <a:cubicBezTo>
                    <a:pt x="278" y="0"/>
                    <a:pt x="278" y="0"/>
                    <a:pt x="278" y="0"/>
                  </a:cubicBezTo>
                  <a:cubicBezTo>
                    <a:pt x="278" y="0"/>
                    <a:pt x="278" y="0"/>
                    <a:pt x="278" y="0"/>
                  </a:cubicBezTo>
                  <a:cubicBezTo>
                    <a:pt x="278" y="0"/>
                    <a:pt x="278" y="0"/>
                    <a:pt x="278" y="0"/>
                  </a:cubicBezTo>
                  <a:cubicBezTo>
                    <a:pt x="0" y="171"/>
                    <a:pt x="137" y="368"/>
                    <a:pt x="137" y="368"/>
                  </a:cubicBezTo>
                  <a:cubicBezTo>
                    <a:pt x="137" y="368"/>
                    <a:pt x="248" y="83"/>
                    <a:pt x="267" y="32"/>
                  </a:cubicBezTo>
                  <a:cubicBezTo>
                    <a:pt x="251" y="85"/>
                    <a:pt x="168" y="378"/>
                    <a:pt x="168" y="378"/>
                  </a:cubicBezTo>
                  <a:cubicBezTo>
                    <a:pt x="168" y="378"/>
                    <a:pt x="398" y="297"/>
                    <a:pt x="27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67" name="Freeform 25"/>
            <p:cNvSpPr>
              <a:spLocks/>
            </p:cNvSpPr>
            <p:nvPr/>
          </p:nvSpPr>
          <p:spPr bwMode="auto">
            <a:xfrm>
              <a:off x="2834" y="360"/>
              <a:ext cx="803" cy="763"/>
            </a:xfrm>
            <a:custGeom>
              <a:avLst/>
              <a:gdLst>
                <a:gd name="T0" fmla="*/ 2273579 w 401"/>
                <a:gd name="T1" fmla="*/ 8249 h 381"/>
                <a:gd name="T2" fmla="*/ 2273579 w 401"/>
                <a:gd name="T3" fmla="*/ 0 h 381"/>
                <a:gd name="T4" fmla="*/ 2273579 w 401"/>
                <a:gd name="T5" fmla="*/ 0 h 381"/>
                <a:gd name="T6" fmla="*/ 2273579 w 401"/>
                <a:gd name="T7" fmla="*/ 0 h 381"/>
                <a:gd name="T8" fmla="*/ 2273579 w 401"/>
                <a:gd name="T9" fmla="*/ 8249 h 381"/>
                <a:gd name="T10" fmla="*/ 1172823 w 401"/>
                <a:gd name="T11" fmla="*/ 3100205 h 381"/>
                <a:gd name="T12" fmla="*/ 2190796 w 401"/>
                <a:gd name="T13" fmla="*/ 265708 h 381"/>
                <a:gd name="T14" fmla="*/ 1438946 w 401"/>
                <a:gd name="T15" fmla="*/ 3174773 h 381"/>
                <a:gd name="T16" fmla="*/ 2273579 w 401"/>
                <a:gd name="T17" fmla="*/ 8249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1"/>
                <a:gd name="T28" fmla="*/ 0 h 381"/>
                <a:gd name="T29" fmla="*/ 401 w 401"/>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1" h="381">
                  <a:moveTo>
                    <a:pt x="273" y="1"/>
                  </a:moveTo>
                  <a:cubicBezTo>
                    <a:pt x="273" y="0"/>
                    <a:pt x="273" y="0"/>
                    <a:pt x="273" y="0"/>
                  </a:cubicBezTo>
                  <a:cubicBezTo>
                    <a:pt x="273" y="0"/>
                    <a:pt x="273" y="0"/>
                    <a:pt x="273" y="0"/>
                  </a:cubicBezTo>
                  <a:cubicBezTo>
                    <a:pt x="273" y="0"/>
                    <a:pt x="273" y="0"/>
                    <a:pt x="273" y="0"/>
                  </a:cubicBezTo>
                  <a:cubicBezTo>
                    <a:pt x="273" y="0"/>
                    <a:pt x="273" y="0"/>
                    <a:pt x="273" y="1"/>
                  </a:cubicBezTo>
                  <a:cubicBezTo>
                    <a:pt x="0" y="178"/>
                    <a:pt x="141" y="372"/>
                    <a:pt x="141" y="372"/>
                  </a:cubicBezTo>
                  <a:cubicBezTo>
                    <a:pt x="141" y="372"/>
                    <a:pt x="245" y="84"/>
                    <a:pt x="263" y="32"/>
                  </a:cubicBezTo>
                  <a:cubicBezTo>
                    <a:pt x="249" y="86"/>
                    <a:pt x="173" y="381"/>
                    <a:pt x="173" y="381"/>
                  </a:cubicBezTo>
                  <a:cubicBezTo>
                    <a:pt x="173" y="381"/>
                    <a:pt x="401" y="294"/>
                    <a:pt x="27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68" name="Freeform 26"/>
            <p:cNvSpPr>
              <a:spLocks/>
            </p:cNvSpPr>
            <p:nvPr/>
          </p:nvSpPr>
          <p:spPr bwMode="auto">
            <a:xfrm>
              <a:off x="1477" y="1895"/>
              <a:ext cx="720" cy="739"/>
            </a:xfrm>
            <a:custGeom>
              <a:avLst/>
              <a:gdLst>
                <a:gd name="T0" fmla="*/ 0 w 359"/>
                <a:gd name="T1" fmla="*/ 2469145 h 369"/>
                <a:gd name="T2" fmla="*/ 0 w 359"/>
                <a:gd name="T3" fmla="*/ 2469145 h 369"/>
                <a:gd name="T4" fmla="*/ 0 w 359"/>
                <a:gd name="T5" fmla="*/ 2469145 h 369"/>
                <a:gd name="T6" fmla="*/ 0 w 359"/>
                <a:gd name="T7" fmla="*/ 2477380 h 369"/>
                <a:gd name="T8" fmla="*/ 0 w 359"/>
                <a:gd name="T9" fmla="*/ 2469145 h 369"/>
                <a:gd name="T10" fmla="*/ 3048987 w 359"/>
                <a:gd name="T11" fmla="*/ 1107667 h 369"/>
                <a:gd name="T12" fmla="*/ 253618 w 359"/>
                <a:gd name="T13" fmla="*/ 2344649 h 369"/>
                <a:gd name="T14" fmla="*/ 2914127 w 359"/>
                <a:gd name="T15" fmla="*/ 866649 h 369"/>
                <a:gd name="T16" fmla="*/ 0 w 359"/>
                <a:gd name="T17" fmla="*/ 2469145 h 3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9"/>
                <a:gd name="T28" fmla="*/ 0 h 369"/>
                <a:gd name="T29" fmla="*/ 359 w 359"/>
                <a:gd name="T30" fmla="*/ 369 h 3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9" h="369">
                  <a:moveTo>
                    <a:pt x="0" y="296"/>
                  </a:moveTo>
                  <a:cubicBezTo>
                    <a:pt x="0" y="296"/>
                    <a:pt x="0" y="296"/>
                    <a:pt x="0" y="296"/>
                  </a:cubicBezTo>
                  <a:cubicBezTo>
                    <a:pt x="0" y="296"/>
                    <a:pt x="0" y="296"/>
                    <a:pt x="0" y="296"/>
                  </a:cubicBezTo>
                  <a:cubicBezTo>
                    <a:pt x="0" y="296"/>
                    <a:pt x="0" y="296"/>
                    <a:pt x="0" y="297"/>
                  </a:cubicBezTo>
                  <a:cubicBezTo>
                    <a:pt x="0" y="297"/>
                    <a:pt x="0" y="296"/>
                    <a:pt x="0" y="296"/>
                  </a:cubicBezTo>
                  <a:cubicBezTo>
                    <a:pt x="318" y="369"/>
                    <a:pt x="359" y="133"/>
                    <a:pt x="359" y="133"/>
                  </a:cubicBezTo>
                  <a:cubicBezTo>
                    <a:pt x="359" y="133"/>
                    <a:pt x="80" y="258"/>
                    <a:pt x="30" y="281"/>
                  </a:cubicBezTo>
                  <a:cubicBezTo>
                    <a:pt x="78" y="255"/>
                    <a:pt x="343" y="104"/>
                    <a:pt x="343" y="104"/>
                  </a:cubicBezTo>
                  <a:cubicBezTo>
                    <a:pt x="343" y="104"/>
                    <a:pt x="122" y="0"/>
                    <a:pt x="0" y="2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69" name="Freeform 27"/>
            <p:cNvSpPr>
              <a:spLocks/>
            </p:cNvSpPr>
            <p:nvPr/>
          </p:nvSpPr>
          <p:spPr bwMode="auto">
            <a:xfrm>
              <a:off x="1415" y="1059"/>
              <a:ext cx="764" cy="806"/>
            </a:xfrm>
            <a:custGeom>
              <a:avLst/>
              <a:gdLst>
                <a:gd name="T0" fmla="*/ 8328 w 381"/>
                <a:gd name="T1" fmla="*/ 1092655 h 402"/>
                <a:gd name="T2" fmla="*/ 0 w 381"/>
                <a:gd name="T3" fmla="*/ 1092655 h 402"/>
                <a:gd name="T4" fmla="*/ 0 w 381"/>
                <a:gd name="T5" fmla="*/ 1092655 h 402"/>
                <a:gd name="T6" fmla="*/ 0 w 381"/>
                <a:gd name="T7" fmla="*/ 1092655 h 402"/>
                <a:gd name="T8" fmla="*/ 8328 w 381"/>
                <a:gd name="T9" fmla="*/ 1100954 h 402"/>
                <a:gd name="T10" fmla="*/ 3153806 w 381"/>
                <a:gd name="T11" fmla="*/ 2199057 h 402"/>
                <a:gd name="T12" fmla="*/ 270021 w 381"/>
                <a:gd name="T13" fmla="*/ 1176898 h 402"/>
                <a:gd name="T14" fmla="*/ 3229149 w 381"/>
                <a:gd name="T15" fmla="*/ 1928319 h 402"/>
                <a:gd name="T16" fmla="*/ 8328 w 381"/>
                <a:gd name="T17" fmla="*/ 1092655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1"/>
                <a:gd name="T28" fmla="*/ 0 h 402"/>
                <a:gd name="T29" fmla="*/ 381 w 381"/>
                <a:gd name="T30" fmla="*/ 402 h 4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1" h="402">
                  <a:moveTo>
                    <a:pt x="1" y="129"/>
                  </a:moveTo>
                  <a:cubicBezTo>
                    <a:pt x="1" y="129"/>
                    <a:pt x="0" y="129"/>
                    <a:pt x="0" y="129"/>
                  </a:cubicBezTo>
                  <a:cubicBezTo>
                    <a:pt x="0" y="129"/>
                    <a:pt x="0" y="129"/>
                    <a:pt x="0" y="129"/>
                  </a:cubicBezTo>
                  <a:cubicBezTo>
                    <a:pt x="0" y="129"/>
                    <a:pt x="0" y="129"/>
                    <a:pt x="0" y="129"/>
                  </a:cubicBezTo>
                  <a:cubicBezTo>
                    <a:pt x="0" y="129"/>
                    <a:pt x="0" y="130"/>
                    <a:pt x="1" y="130"/>
                  </a:cubicBezTo>
                  <a:cubicBezTo>
                    <a:pt x="179" y="402"/>
                    <a:pt x="372" y="260"/>
                    <a:pt x="372" y="260"/>
                  </a:cubicBezTo>
                  <a:cubicBezTo>
                    <a:pt x="372" y="260"/>
                    <a:pt x="84" y="157"/>
                    <a:pt x="32" y="139"/>
                  </a:cubicBezTo>
                  <a:cubicBezTo>
                    <a:pt x="86" y="153"/>
                    <a:pt x="381" y="228"/>
                    <a:pt x="381" y="228"/>
                  </a:cubicBezTo>
                  <a:cubicBezTo>
                    <a:pt x="381" y="228"/>
                    <a:pt x="293" y="0"/>
                    <a:pt x="1" y="1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70" name="Freeform 28"/>
            <p:cNvSpPr>
              <a:spLocks/>
            </p:cNvSpPr>
            <p:nvPr/>
          </p:nvSpPr>
          <p:spPr bwMode="auto">
            <a:xfrm>
              <a:off x="3553" y="1011"/>
              <a:ext cx="712" cy="729"/>
            </a:xfrm>
            <a:custGeom>
              <a:avLst/>
              <a:gdLst>
                <a:gd name="T0" fmla="*/ 3007891 w 355"/>
                <a:gd name="T1" fmla="*/ 540686 h 364"/>
                <a:gd name="T2" fmla="*/ 3016241 w 355"/>
                <a:gd name="T3" fmla="*/ 540686 h 364"/>
                <a:gd name="T4" fmla="*/ 3016241 w 355"/>
                <a:gd name="T5" fmla="*/ 540686 h 364"/>
                <a:gd name="T6" fmla="*/ 3016241 w 355"/>
                <a:gd name="T7" fmla="*/ 532436 h 364"/>
                <a:gd name="T8" fmla="*/ 3007891 w 355"/>
                <a:gd name="T9" fmla="*/ 540686 h 364"/>
                <a:gd name="T10" fmla="*/ 0 w 355"/>
                <a:gd name="T11" fmla="*/ 1985960 h 364"/>
                <a:gd name="T12" fmla="*/ 2762718 w 355"/>
                <a:gd name="T13" fmla="*/ 665681 h 364"/>
                <a:gd name="T14" fmla="*/ 143445 w 355"/>
                <a:gd name="T15" fmla="*/ 2218695 h 364"/>
                <a:gd name="T16" fmla="*/ 3007891 w 355"/>
                <a:gd name="T17" fmla="*/ 54068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5"/>
                <a:gd name="T28" fmla="*/ 0 h 364"/>
                <a:gd name="T29" fmla="*/ 355 w 355"/>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5" h="364">
                  <a:moveTo>
                    <a:pt x="354" y="65"/>
                  </a:moveTo>
                  <a:cubicBezTo>
                    <a:pt x="355" y="65"/>
                    <a:pt x="355" y="65"/>
                    <a:pt x="355" y="65"/>
                  </a:cubicBezTo>
                  <a:cubicBezTo>
                    <a:pt x="355" y="65"/>
                    <a:pt x="355" y="65"/>
                    <a:pt x="355" y="65"/>
                  </a:cubicBezTo>
                  <a:cubicBezTo>
                    <a:pt x="355" y="65"/>
                    <a:pt x="355" y="64"/>
                    <a:pt x="355" y="64"/>
                  </a:cubicBezTo>
                  <a:cubicBezTo>
                    <a:pt x="355" y="64"/>
                    <a:pt x="354" y="65"/>
                    <a:pt x="354" y="65"/>
                  </a:cubicBezTo>
                  <a:cubicBezTo>
                    <a:pt x="35" y="0"/>
                    <a:pt x="0" y="238"/>
                    <a:pt x="0" y="238"/>
                  </a:cubicBezTo>
                  <a:cubicBezTo>
                    <a:pt x="0" y="238"/>
                    <a:pt x="276" y="105"/>
                    <a:pt x="325" y="80"/>
                  </a:cubicBezTo>
                  <a:cubicBezTo>
                    <a:pt x="277" y="108"/>
                    <a:pt x="17" y="266"/>
                    <a:pt x="17" y="266"/>
                  </a:cubicBezTo>
                  <a:cubicBezTo>
                    <a:pt x="17" y="266"/>
                    <a:pt x="240" y="364"/>
                    <a:pt x="354" y="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71" name="Freeform 29"/>
            <p:cNvSpPr>
              <a:spLocks/>
            </p:cNvSpPr>
            <p:nvPr/>
          </p:nvSpPr>
          <p:spPr bwMode="auto">
            <a:xfrm>
              <a:off x="2952" y="2512"/>
              <a:ext cx="735" cy="713"/>
            </a:xfrm>
            <a:custGeom>
              <a:avLst/>
              <a:gdLst>
                <a:gd name="T0" fmla="*/ 2486269 w 367"/>
                <a:gd name="T1" fmla="*/ 2969981 h 356"/>
                <a:gd name="T2" fmla="*/ 2486269 w 367"/>
                <a:gd name="T3" fmla="*/ 2969981 h 356"/>
                <a:gd name="T4" fmla="*/ 2486269 w 367"/>
                <a:gd name="T5" fmla="*/ 2969981 h 356"/>
                <a:gd name="T6" fmla="*/ 2486269 w 367"/>
                <a:gd name="T7" fmla="*/ 2969981 h 356"/>
                <a:gd name="T8" fmla="*/ 2486269 w 367"/>
                <a:gd name="T9" fmla="*/ 2969981 h 356"/>
                <a:gd name="T10" fmla="*/ 1082805 w 367"/>
                <a:gd name="T11" fmla="*/ 0 h 356"/>
                <a:gd name="T12" fmla="*/ 2361369 w 367"/>
                <a:gd name="T13" fmla="*/ 2720718 h 356"/>
                <a:gd name="T14" fmla="*/ 841681 w 367"/>
                <a:gd name="T15" fmla="*/ 124493 h 356"/>
                <a:gd name="T16" fmla="*/ 2486269 w 367"/>
                <a:gd name="T17" fmla="*/ 2969981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7"/>
                <a:gd name="T28" fmla="*/ 0 h 356"/>
                <a:gd name="T29" fmla="*/ 367 w 367"/>
                <a:gd name="T30" fmla="*/ 356 h 3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7" h="356">
                  <a:moveTo>
                    <a:pt x="298" y="356"/>
                  </a:moveTo>
                  <a:cubicBezTo>
                    <a:pt x="298" y="356"/>
                    <a:pt x="298" y="356"/>
                    <a:pt x="298" y="356"/>
                  </a:cubicBezTo>
                  <a:cubicBezTo>
                    <a:pt x="298" y="356"/>
                    <a:pt x="298" y="356"/>
                    <a:pt x="298" y="356"/>
                  </a:cubicBezTo>
                  <a:cubicBezTo>
                    <a:pt x="298" y="356"/>
                    <a:pt x="298" y="356"/>
                    <a:pt x="298" y="356"/>
                  </a:cubicBezTo>
                  <a:cubicBezTo>
                    <a:pt x="298" y="356"/>
                    <a:pt x="298" y="356"/>
                    <a:pt x="298" y="356"/>
                  </a:cubicBezTo>
                  <a:cubicBezTo>
                    <a:pt x="367" y="37"/>
                    <a:pt x="130" y="0"/>
                    <a:pt x="130" y="0"/>
                  </a:cubicBezTo>
                  <a:cubicBezTo>
                    <a:pt x="130" y="0"/>
                    <a:pt x="259" y="277"/>
                    <a:pt x="283" y="326"/>
                  </a:cubicBezTo>
                  <a:cubicBezTo>
                    <a:pt x="255" y="278"/>
                    <a:pt x="101" y="15"/>
                    <a:pt x="101" y="15"/>
                  </a:cubicBezTo>
                  <a:cubicBezTo>
                    <a:pt x="101" y="15"/>
                    <a:pt x="0" y="238"/>
                    <a:pt x="298" y="3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72" name="Freeform 30"/>
            <p:cNvSpPr>
              <a:spLocks/>
            </p:cNvSpPr>
            <p:nvPr/>
          </p:nvSpPr>
          <p:spPr bwMode="auto">
            <a:xfrm>
              <a:off x="3583" y="1786"/>
              <a:ext cx="762" cy="804"/>
            </a:xfrm>
            <a:custGeom>
              <a:avLst/>
              <a:gdLst>
                <a:gd name="T0" fmla="*/ 3220958 w 380"/>
                <a:gd name="T1" fmla="*/ 2316938 h 401"/>
                <a:gd name="T2" fmla="*/ 3220958 w 380"/>
                <a:gd name="T3" fmla="*/ 2316938 h 401"/>
                <a:gd name="T4" fmla="*/ 3220958 w 380"/>
                <a:gd name="T5" fmla="*/ 2316938 h 401"/>
                <a:gd name="T6" fmla="*/ 3220958 w 380"/>
                <a:gd name="T7" fmla="*/ 2316938 h 401"/>
                <a:gd name="T8" fmla="*/ 3212622 w 380"/>
                <a:gd name="T9" fmla="*/ 2316938 h 401"/>
                <a:gd name="T10" fmla="*/ 67152 w 380"/>
                <a:gd name="T11" fmla="*/ 1202076 h 401"/>
                <a:gd name="T12" fmla="*/ 2951072 w 380"/>
                <a:gd name="T13" fmla="*/ 2233177 h 401"/>
                <a:gd name="T14" fmla="*/ 0 w 380"/>
                <a:gd name="T15" fmla="*/ 1464517 h 401"/>
                <a:gd name="T16" fmla="*/ 3220958 w 380"/>
                <a:gd name="T17" fmla="*/ 2316938 h 4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401"/>
                <a:gd name="T29" fmla="*/ 380 w 380"/>
                <a:gd name="T30" fmla="*/ 401 h 4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401">
                  <a:moveTo>
                    <a:pt x="380" y="274"/>
                  </a:moveTo>
                  <a:cubicBezTo>
                    <a:pt x="380" y="274"/>
                    <a:pt x="380" y="274"/>
                    <a:pt x="380" y="274"/>
                  </a:cubicBezTo>
                  <a:cubicBezTo>
                    <a:pt x="380" y="274"/>
                    <a:pt x="380" y="274"/>
                    <a:pt x="380" y="274"/>
                  </a:cubicBezTo>
                  <a:cubicBezTo>
                    <a:pt x="380" y="274"/>
                    <a:pt x="380" y="274"/>
                    <a:pt x="380" y="274"/>
                  </a:cubicBezTo>
                  <a:cubicBezTo>
                    <a:pt x="380" y="274"/>
                    <a:pt x="380" y="274"/>
                    <a:pt x="379" y="274"/>
                  </a:cubicBezTo>
                  <a:cubicBezTo>
                    <a:pt x="202" y="0"/>
                    <a:pt x="8" y="142"/>
                    <a:pt x="8" y="142"/>
                  </a:cubicBezTo>
                  <a:cubicBezTo>
                    <a:pt x="8" y="142"/>
                    <a:pt x="296" y="246"/>
                    <a:pt x="348" y="264"/>
                  </a:cubicBezTo>
                  <a:cubicBezTo>
                    <a:pt x="294" y="249"/>
                    <a:pt x="0" y="173"/>
                    <a:pt x="0" y="173"/>
                  </a:cubicBezTo>
                  <a:cubicBezTo>
                    <a:pt x="0" y="173"/>
                    <a:pt x="86" y="401"/>
                    <a:pt x="380" y="27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73" name="Freeform 31"/>
            <p:cNvSpPr>
              <a:spLocks/>
            </p:cNvSpPr>
            <p:nvPr/>
          </p:nvSpPr>
          <p:spPr bwMode="auto">
            <a:xfrm>
              <a:off x="2076" y="434"/>
              <a:ext cx="732" cy="715"/>
            </a:xfrm>
            <a:custGeom>
              <a:avLst/>
              <a:gdLst>
                <a:gd name="T0" fmla="*/ 575625 w 365"/>
                <a:gd name="T1" fmla="*/ 8252 h 357"/>
                <a:gd name="T2" fmla="*/ 567324 w 365"/>
                <a:gd name="T3" fmla="*/ 0 h 357"/>
                <a:gd name="T4" fmla="*/ 567324 w 365"/>
                <a:gd name="T5" fmla="*/ 8252 h 357"/>
                <a:gd name="T6" fmla="*/ 567324 w 365"/>
                <a:gd name="T7" fmla="*/ 0 h 357"/>
                <a:gd name="T8" fmla="*/ 567324 w 365"/>
                <a:gd name="T9" fmla="*/ 8252 h 357"/>
                <a:gd name="T10" fmla="*/ 2010846 w 365"/>
                <a:gd name="T11" fmla="*/ 2978173 h 357"/>
                <a:gd name="T12" fmla="*/ 703157 w 365"/>
                <a:gd name="T13" fmla="*/ 249325 h 357"/>
                <a:gd name="T14" fmla="*/ 2247920 w 365"/>
                <a:gd name="T15" fmla="*/ 2845402 h 357"/>
                <a:gd name="T16" fmla="*/ 575625 w 365"/>
                <a:gd name="T17" fmla="*/ 8252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357"/>
                <a:gd name="T29" fmla="*/ 365 w 365"/>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357">
                  <a:moveTo>
                    <a:pt x="68" y="1"/>
                  </a:moveTo>
                  <a:cubicBezTo>
                    <a:pt x="68" y="1"/>
                    <a:pt x="67" y="0"/>
                    <a:pt x="67" y="0"/>
                  </a:cubicBezTo>
                  <a:cubicBezTo>
                    <a:pt x="67" y="0"/>
                    <a:pt x="67" y="1"/>
                    <a:pt x="67" y="1"/>
                  </a:cubicBezTo>
                  <a:cubicBezTo>
                    <a:pt x="67" y="1"/>
                    <a:pt x="67" y="0"/>
                    <a:pt x="67" y="0"/>
                  </a:cubicBezTo>
                  <a:cubicBezTo>
                    <a:pt x="67" y="0"/>
                    <a:pt x="67" y="1"/>
                    <a:pt x="67" y="1"/>
                  </a:cubicBezTo>
                  <a:cubicBezTo>
                    <a:pt x="0" y="320"/>
                    <a:pt x="237" y="357"/>
                    <a:pt x="237" y="357"/>
                  </a:cubicBezTo>
                  <a:cubicBezTo>
                    <a:pt x="237" y="357"/>
                    <a:pt x="107" y="80"/>
                    <a:pt x="83" y="30"/>
                  </a:cubicBezTo>
                  <a:cubicBezTo>
                    <a:pt x="110" y="78"/>
                    <a:pt x="265" y="341"/>
                    <a:pt x="265" y="341"/>
                  </a:cubicBezTo>
                  <a:cubicBezTo>
                    <a:pt x="265" y="341"/>
                    <a:pt x="365" y="118"/>
                    <a:pt x="6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74" name="Freeform 32"/>
            <p:cNvSpPr>
              <a:spLocks noEditPoints="1"/>
            </p:cNvSpPr>
            <p:nvPr/>
          </p:nvSpPr>
          <p:spPr bwMode="auto">
            <a:xfrm>
              <a:off x="1435" y="3357"/>
              <a:ext cx="2998" cy="787"/>
            </a:xfrm>
            <a:custGeom>
              <a:avLst/>
              <a:gdLst>
                <a:gd name="T0" fmla="*/ 6733384 w 1496"/>
                <a:gd name="T1" fmla="*/ 0 h 393"/>
                <a:gd name="T2" fmla="*/ 7104096 w 1496"/>
                <a:gd name="T3" fmla="*/ 490377 h 393"/>
                <a:gd name="T4" fmla="*/ 7304665 w 1496"/>
                <a:gd name="T5" fmla="*/ 723073 h 393"/>
                <a:gd name="T6" fmla="*/ 12578394 w 1496"/>
                <a:gd name="T7" fmla="*/ 2483704 h 393"/>
                <a:gd name="T8" fmla="*/ 6733384 w 1496"/>
                <a:gd name="T9" fmla="*/ 0 h 393"/>
                <a:gd name="T10" fmla="*/ 0 w 1496"/>
                <a:gd name="T11" fmla="*/ 3273005 h 393"/>
                <a:gd name="T12" fmla="*/ 4900972 w 1496"/>
                <a:gd name="T13" fmla="*/ 857538 h 393"/>
                <a:gd name="T14" fmla="*/ 4606199 w 1496"/>
                <a:gd name="T15" fmla="*/ 215924 h 393"/>
                <a:gd name="T16" fmla="*/ 0 w 1496"/>
                <a:gd name="T17" fmla="*/ 3273005 h 3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6"/>
                <a:gd name="T28" fmla="*/ 0 h 393"/>
                <a:gd name="T29" fmla="*/ 1496 w 1496"/>
                <a:gd name="T30" fmla="*/ 393 h 3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6" h="393">
                  <a:moveTo>
                    <a:pt x="801" y="0"/>
                  </a:moveTo>
                  <a:cubicBezTo>
                    <a:pt x="816" y="22"/>
                    <a:pt x="830" y="42"/>
                    <a:pt x="845" y="59"/>
                  </a:cubicBezTo>
                  <a:cubicBezTo>
                    <a:pt x="869" y="87"/>
                    <a:pt x="869" y="87"/>
                    <a:pt x="869" y="87"/>
                  </a:cubicBezTo>
                  <a:cubicBezTo>
                    <a:pt x="1116" y="99"/>
                    <a:pt x="1335" y="176"/>
                    <a:pt x="1496" y="298"/>
                  </a:cubicBezTo>
                  <a:cubicBezTo>
                    <a:pt x="1342" y="121"/>
                    <a:pt x="1088" y="5"/>
                    <a:pt x="801" y="0"/>
                  </a:cubicBezTo>
                  <a:close/>
                  <a:moveTo>
                    <a:pt x="0" y="393"/>
                  </a:moveTo>
                  <a:cubicBezTo>
                    <a:pt x="134" y="248"/>
                    <a:pt x="341" y="143"/>
                    <a:pt x="583" y="103"/>
                  </a:cubicBezTo>
                  <a:cubicBezTo>
                    <a:pt x="576" y="89"/>
                    <a:pt x="563" y="63"/>
                    <a:pt x="548" y="26"/>
                  </a:cubicBezTo>
                  <a:cubicBezTo>
                    <a:pt x="307" y="80"/>
                    <a:pt x="108" y="216"/>
                    <a:pt x="0" y="3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75" name="Freeform 33"/>
            <p:cNvSpPr>
              <a:spLocks noEditPoints="1"/>
            </p:cNvSpPr>
            <p:nvPr/>
          </p:nvSpPr>
          <p:spPr bwMode="auto">
            <a:xfrm>
              <a:off x="2000" y="1109"/>
              <a:ext cx="1363" cy="2434"/>
            </a:xfrm>
            <a:custGeom>
              <a:avLst/>
              <a:gdLst>
                <a:gd name="T0" fmla="*/ 3423920 w 680"/>
                <a:gd name="T1" fmla="*/ 10134972 h 1215"/>
                <a:gd name="T2" fmla="*/ 3667765 w 680"/>
                <a:gd name="T3" fmla="*/ 10109979 h 1215"/>
                <a:gd name="T4" fmla="*/ 3103727 w 680"/>
                <a:gd name="T5" fmla="*/ 8702732 h 1215"/>
                <a:gd name="T6" fmla="*/ 3969764 w 680"/>
                <a:gd name="T7" fmla="*/ 10101715 h 1215"/>
                <a:gd name="T8" fmla="*/ 4366070 w 680"/>
                <a:gd name="T9" fmla="*/ 10093415 h 1215"/>
                <a:gd name="T10" fmla="*/ 4433290 w 680"/>
                <a:gd name="T11" fmla="*/ 10093415 h 1215"/>
                <a:gd name="T12" fmla="*/ 2621093 w 680"/>
                <a:gd name="T13" fmla="*/ 5196378 h 1215"/>
                <a:gd name="T14" fmla="*/ 5732189 w 680"/>
                <a:gd name="T15" fmla="*/ 2735840 h 1215"/>
                <a:gd name="T16" fmla="*/ 5497687 w 680"/>
                <a:gd name="T17" fmla="*/ 2685451 h 1215"/>
                <a:gd name="T18" fmla="*/ 2621093 w 680"/>
                <a:gd name="T19" fmla="*/ 4495736 h 1215"/>
                <a:gd name="T20" fmla="*/ 2662809 w 680"/>
                <a:gd name="T21" fmla="*/ 4051606 h 1215"/>
                <a:gd name="T22" fmla="*/ 3927879 w 680"/>
                <a:gd name="T23" fmla="*/ 274892 h 1215"/>
                <a:gd name="T24" fmla="*/ 3768655 w 680"/>
                <a:gd name="T25" fmla="*/ 0 h 1215"/>
                <a:gd name="T26" fmla="*/ 2918414 w 680"/>
                <a:gd name="T27" fmla="*/ 10168144 h 1215"/>
                <a:gd name="T28" fmla="*/ 3423920 w 680"/>
                <a:gd name="T29" fmla="*/ 10134972 h 1215"/>
                <a:gd name="T30" fmla="*/ 2603408 w 680"/>
                <a:gd name="T31" fmla="*/ 5046682 h 1215"/>
                <a:gd name="T32" fmla="*/ 2621093 w 680"/>
                <a:gd name="T33" fmla="*/ 4813210 h 1215"/>
                <a:gd name="T34" fmla="*/ 4255292 w 680"/>
                <a:gd name="T35" fmla="*/ 4219040 h 1215"/>
                <a:gd name="T36" fmla="*/ 2621093 w 680"/>
                <a:gd name="T37" fmla="*/ 5046682 h 1215"/>
                <a:gd name="T38" fmla="*/ 2603408 w 680"/>
                <a:gd name="T39" fmla="*/ 5046682 h 12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0"/>
                <a:gd name="T61" fmla="*/ 0 h 1215"/>
                <a:gd name="T62" fmla="*/ 680 w 680"/>
                <a:gd name="T63" fmla="*/ 1215 h 12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0" h="1215">
                  <a:moveTo>
                    <a:pt x="406" y="1211"/>
                  </a:moveTo>
                  <a:cubicBezTo>
                    <a:pt x="416" y="1210"/>
                    <a:pt x="425" y="1209"/>
                    <a:pt x="435" y="1208"/>
                  </a:cubicBezTo>
                  <a:cubicBezTo>
                    <a:pt x="420" y="1185"/>
                    <a:pt x="366" y="1038"/>
                    <a:pt x="368" y="1040"/>
                  </a:cubicBezTo>
                  <a:cubicBezTo>
                    <a:pt x="383" y="1078"/>
                    <a:pt x="453" y="1181"/>
                    <a:pt x="471" y="1207"/>
                  </a:cubicBezTo>
                  <a:cubicBezTo>
                    <a:pt x="487" y="1206"/>
                    <a:pt x="502" y="1206"/>
                    <a:pt x="518" y="1206"/>
                  </a:cubicBezTo>
                  <a:cubicBezTo>
                    <a:pt x="521" y="1206"/>
                    <a:pt x="523" y="1206"/>
                    <a:pt x="526" y="1206"/>
                  </a:cubicBezTo>
                  <a:cubicBezTo>
                    <a:pt x="420" y="1081"/>
                    <a:pt x="322" y="851"/>
                    <a:pt x="311" y="621"/>
                  </a:cubicBezTo>
                  <a:cubicBezTo>
                    <a:pt x="350" y="610"/>
                    <a:pt x="551" y="545"/>
                    <a:pt x="680" y="327"/>
                  </a:cubicBezTo>
                  <a:cubicBezTo>
                    <a:pt x="679" y="327"/>
                    <a:pt x="652" y="321"/>
                    <a:pt x="652" y="321"/>
                  </a:cubicBezTo>
                  <a:cubicBezTo>
                    <a:pt x="652" y="321"/>
                    <a:pt x="523" y="501"/>
                    <a:pt x="311" y="537"/>
                  </a:cubicBezTo>
                  <a:cubicBezTo>
                    <a:pt x="312" y="520"/>
                    <a:pt x="314" y="502"/>
                    <a:pt x="316" y="484"/>
                  </a:cubicBezTo>
                  <a:cubicBezTo>
                    <a:pt x="348" y="212"/>
                    <a:pt x="466" y="33"/>
                    <a:pt x="466" y="33"/>
                  </a:cubicBezTo>
                  <a:cubicBezTo>
                    <a:pt x="466" y="33"/>
                    <a:pt x="451" y="3"/>
                    <a:pt x="447" y="0"/>
                  </a:cubicBezTo>
                  <a:cubicBezTo>
                    <a:pt x="0" y="617"/>
                    <a:pt x="346" y="1215"/>
                    <a:pt x="346" y="1215"/>
                  </a:cubicBezTo>
                  <a:cubicBezTo>
                    <a:pt x="346" y="1215"/>
                    <a:pt x="380" y="1212"/>
                    <a:pt x="406" y="1211"/>
                  </a:cubicBezTo>
                  <a:close/>
                  <a:moveTo>
                    <a:pt x="309" y="603"/>
                  </a:moveTo>
                  <a:cubicBezTo>
                    <a:pt x="309" y="603"/>
                    <a:pt x="309" y="576"/>
                    <a:pt x="311" y="575"/>
                  </a:cubicBezTo>
                  <a:cubicBezTo>
                    <a:pt x="311" y="576"/>
                    <a:pt x="420" y="559"/>
                    <a:pt x="505" y="504"/>
                  </a:cubicBezTo>
                  <a:cubicBezTo>
                    <a:pt x="506" y="504"/>
                    <a:pt x="429" y="577"/>
                    <a:pt x="311" y="603"/>
                  </a:cubicBezTo>
                  <a:lnTo>
                    <a:pt x="309" y="6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2076" name="Freeform 34"/>
            <p:cNvSpPr>
              <a:spLocks/>
            </p:cNvSpPr>
            <p:nvPr/>
          </p:nvSpPr>
          <p:spPr bwMode="auto">
            <a:xfrm>
              <a:off x="2666" y="176"/>
              <a:ext cx="284" cy="473"/>
            </a:xfrm>
            <a:custGeom>
              <a:avLst/>
              <a:gdLst>
                <a:gd name="T0" fmla="*/ 1064960 w 142"/>
                <a:gd name="T1" fmla="*/ 538502 h 236"/>
                <a:gd name="T2" fmla="*/ 958464 w 142"/>
                <a:gd name="T3" fmla="*/ 664238 h 236"/>
                <a:gd name="T4" fmla="*/ 958464 w 142"/>
                <a:gd name="T5" fmla="*/ 1020700 h 236"/>
                <a:gd name="T6" fmla="*/ 958464 w 142"/>
                <a:gd name="T7" fmla="*/ 1020700 h 236"/>
                <a:gd name="T8" fmla="*/ 958464 w 142"/>
                <a:gd name="T9" fmla="*/ 1029042 h 236"/>
                <a:gd name="T10" fmla="*/ 942080 w 142"/>
                <a:gd name="T11" fmla="*/ 1054201 h 236"/>
                <a:gd name="T12" fmla="*/ 925696 w 142"/>
                <a:gd name="T13" fmla="*/ 1029042 h 236"/>
                <a:gd name="T14" fmla="*/ 925696 w 142"/>
                <a:gd name="T15" fmla="*/ 285397 h 236"/>
                <a:gd name="T16" fmla="*/ 819200 w 142"/>
                <a:gd name="T17" fmla="*/ 159120 h 236"/>
                <a:gd name="T18" fmla="*/ 720896 w 142"/>
                <a:gd name="T19" fmla="*/ 285397 h 236"/>
                <a:gd name="T20" fmla="*/ 720896 w 142"/>
                <a:gd name="T21" fmla="*/ 689395 h 236"/>
                <a:gd name="T22" fmla="*/ 720896 w 142"/>
                <a:gd name="T23" fmla="*/ 689395 h 236"/>
                <a:gd name="T24" fmla="*/ 720896 w 142"/>
                <a:gd name="T25" fmla="*/ 924807 h 236"/>
                <a:gd name="T26" fmla="*/ 704512 w 142"/>
                <a:gd name="T27" fmla="*/ 949764 h 236"/>
                <a:gd name="T28" fmla="*/ 688128 w 142"/>
                <a:gd name="T29" fmla="*/ 924807 h 236"/>
                <a:gd name="T30" fmla="*/ 688128 w 142"/>
                <a:gd name="T31" fmla="*/ 689395 h 236"/>
                <a:gd name="T32" fmla="*/ 688128 w 142"/>
                <a:gd name="T33" fmla="*/ 689395 h 236"/>
                <a:gd name="T34" fmla="*/ 688128 w 142"/>
                <a:gd name="T35" fmla="*/ 125732 h 236"/>
                <a:gd name="T36" fmla="*/ 581632 w 142"/>
                <a:gd name="T37" fmla="*/ 0 h 236"/>
                <a:gd name="T38" fmla="*/ 483328 w 142"/>
                <a:gd name="T39" fmla="*/ 125732 h 236"/>
                <a:gd name="T40" fmla="*/ 483328 w 142"/>
                <a:gd name="T41" fmla="*/ 916271 h 236"/>
                <a:gd name="T42" fmla="*/ 483328 w 142"/>
                <a:gd name="T43" fmla="*/ 916271 h 236"/>
                <a:gd name="T44" fmla="*/ 483328 w 142"/>
                <a:gd name="T45" fmla="*/ 924807 h 236"/>
                <a:gd name="T46" fmla="*/ 466944 w 142"/>
                <a:gd name="T47" fmla="*/ 949764 h 236"/>
                <a:gd name="T48" fmla="*/ 450560 w 142"/>
                <a:gd name="T49" fmla="*/ 933113 h 236"/>
                <a:gd name="T50" fmla="*/ 442368 w 142"/>
                <a:gd name="T51" fmla="*/ 933113 h 236"/>
                <a:gd name="T52" fmla="*/ 442368 w 142"/>
                <a:gd name="T53" fmla="*/ 924807 h 236"/>
                <a:gd name="T54" fmla="*/ 442368 w 142"/>
                <a:gd name="T55" fmla="*/ 924807 h 236"/>
                <a:gd name="T56" fmla="*/ 442368 w 142"/>
                <a:gd name="T57" fmla="*/ 689395 h 236"/>
                <a:gd name="T58" fmla="*/ 442368 w 142"/>
                <a:gd name="T59" fmla="*/ 689395 h 236"/>
                <a:gd name="T60" fmla="*/ 442368 w 142"/>
                <a:gd name="T61" fmla="*/ 184077 h 236"/>
                <a:gd name="T62" fmla="*/ 344064 w 142"/>
                <a:gd name="T63" fmla="*/ 58347 h 236"/>
                <a:gd name="T64" fmla="*/ 245760 w 142"/>
                <a:gd name="T65" fmla="*/ 184077 h 236"/>
                <a:gd name="T66" fmla="*/ 245760 w 142"/>
                <a:gd name="T67" fmla="*/ 1196598 h 236"/>
                <a:gd name="T68" fmla="*/ 245760 w 142"/>
                <a:gd name="T69" fmla="*/ 1196598 h 236"/>
                <a:gd name="T70" fmla="*/ 245760 w 142"/>
                <a:gd name="T71" fmla="*/ 1205034 h 236"/>
                <a:gd name="T72" fmla="*/ 221184 w 142"/>
                <a:gd name="T73" fmla="*/ 1229966 h 236"/>
                <a:gd name="T74" fmla="*/ 204800 w 142"/>
                <a:gd name="T75" fmla="*/ 1205034 h 236"/>
                <a:gd name="T76" fmla="*/ 204800 w 142"/>
                <a:gd name="T77" fmla="*/ 995589 h 236"/>
                <a:gd name="T78" fmla="*/ 73728 w 142"/>
                <a:gd name="T79" fmla="*/ 765428 h 236"/>
                <a:gd name="T80" fmla="*/ 0 w 142"/>
                <a:gd name="T81" fmla="*/ 866227 h 236"/>
                <a:gd name="T82" fmla="*/ 0 w 142"/>
                <a:gd name="T83" fmla="*/ 1322973 h 236"/>
                <a:gd name="T84" fmla="*/ 0 w 142"/>
                <a:gd name="T85" fmla="*/ 1322973 h 236"/>
                <a:gd name="T86" fmla="*/ 0 w 142"/>
                <a:gd name="T87" fmla="*/ 1465410 h 236"/>
                <a:gd name="T88" fmla="*/ 581632 w 142"/>
                <a:gd name="T89" fmla="*/ 1987121 h 236"/>
                <a:gd name="T90" fmla="*/ 1163264 w 142"/>
                <a:gd name="T91" fmla="*/ 1465410 h 236"/>
                <a:gd name="T92" fmla="*/ 1163264 w 142"/>
                <a:gd name="T93" fmla="*/ 1390151 h 236"/>
                <a:gd name="T94" fmla="*/ 1163264 w 142"/>
                <a:gd name="T95" fmla="*/ 1390151 h 236"/>
                <a:gd name="T96" fmla="*/ 1163264 w 142"/>
                <a:gd name="T97" fmla="*/ 664238 h 236"/>
                <a:gd name="T98" fmla="*/ 1064960 w 142"/>
                <a:gd name="T99" fmla="*/ 538502 h 2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
                <a:gd name="T151" fmla="*/ 0 h 236"/>
                <a:gd name="T152" fmla="*/ 142 w 142"/>
                <a:gd name="T153" fmla="*/ 236 h 2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 h="236">
                  <a:moveTo>
                    <a:pt x="130" y="64"/>
                  </a:moveTo>
                  <a:cubicBezTo>
                    <a:pt x="123" y="64"/>
                    <a:pt x="117" y="71"/>
                    <a:pt x="117" y="79"/>
                  </a:cubicBezTo>
                  <a:cubicBezTo>
                    <a:pt x="117" y="121"/>
                    <a:pt x="117" y="121"/>
                    <a:pt x="117" y="121"/>
                  </a:cubicBezTo>
                  <a:cubicBezTo>
                    <a:pt x="117" y="121"/>
                    <a:pt x="117" y="121"/>
                    <a:pt x="117" y="121"/>
                  </a:cubicBezTo>
                  <a:cubicBezTo>
                    <a:pt x="117" y="122"/>
                    <a:pt x="117" y="122"/>
                    <a:pt x="117" y="122"/>
                  </a:cubicBezTo>
                  <a:cubicBezTo>
                    <a:pt x="117" y="124"/>
                    <a:pt x="116" y="125"/>
                    <a:pt x="115" y="125"/>
                  </a:cubicBezTo>
                  <a:cubicBezTo>
                    <a:pt x="114" y="125"/>
                    <a:pt x="113" y="124"/>
                    <a:pt x="113" y="122"/>
                  </a:cubicBezTo>
                  <a:cubicBezTo>
                    <a:pt x="113" y="34"/>
                    <a:pt x="113" y="34"/>
                    <a:pt x="113" y="34"/>
                  </a:cubicBezTo>
                  <a:cubicBezTo>
                    <a:pt x="113" y="25"/>
                    <a:pt x="107" y="19"/>
                    <a:pt x="100" y="19"/>
                  </a:cubicBezTo>
                  <a:cubicBezTo>
                    <a:pt x="93" y="19"/>
                    <a:pt x="88" y="26"/>
                    <a:pt x="88" y="34"/>
                  </a:cubicBezTo>
                  <a:cubicBezTo>
                    <a:pt x="88" y="82"/>
                    <a:pt x="88" y="82"/>
                    <a:pt x="88" y="82"/>
                  </a:cubicBezTo>
                  <a:cubicBezTo>
                    <a:pt x="88" y="82"/>
                    <a:pt x="88" y="82"/>
                    <a:pt x="88" y="82"/>
                  </a:cubicBezTo>
                  <a:cubicBezTo>
                    <a:pt x="88" y="110"/>
                    <a:pt x="88" y="110"/>
                    <a:pt x="88" y="110"/>
                  </a:cubicBezTo>
                  <a:cubicBezTo>
                    <a:pt x="88" y="111"/>
                    <a:pt x="87" y="113"/>
                    <a:pt x="86" y="113"/>
                  </a:cubicBezTo>
                  <a:cubicBezTo>
                    <a:pt x="85" y="113"/>
                    <a:pt x="84" y="111"/>
                    <a:pt x="84" y="110"/>
                  </a:cubicBezTo>
                  <a:cubicBezTo>
                    <a:pt x="84" y="82"/>
                    <a:pt x="84" y="82"/>
                    <a:pt x="84" y="82"/>
                  </a:cubicBezTo>
                  <a:cubicBezTo>
                    <a:pt x="84" y="82"/>
                    <a:pt x="84" y="82"/>
                    <a:pt x="84" y="82"/>
                  </a:cubicBezTo>
                  <a:cubicBezTo>
                    <a:pt x="84" y="15"/>
                    <a:pt x="84" y="15"/>
                    <a:pt x="84" y="15"/>
                  </a:cubicBezTo>
                  <a:cubicBezTo>
                    <a:pt x="84" y="7"/>
                    <a:pt x="78" y="0"/>
                    <a:pt x="71" y="0"/>
                  </a:cubicBezTo>
                  <a:cubicBezTo>
                    <a:pt x="64" y="0"/>
                    <a:pt x="59" y="7"/>
                    <a:pt x="59" y="15"/>
                  </a:cubicBezTo>
                  <a:cubicBezTo>
                    <a:pt x="59" y="109"/>
                    <a:pt x="59" y="109"/>
                    <a:pt x="59" y="109"/>
                  </a:cubicBezTo>
                  <a:cubicBezTo>
                    <a:pt x="59" y="109"/>
                    <a:pt x="59" y="109"/>
                    <a:pt x="59" y="109"/>
                  </a:cubicBezTo>
                  <a:cubicBezTo>
                    <a:pt x="59" y="110"/>
                    <a:pt x="59" y="110"/>
                    <a:pt x="59" y="110"/>
                  </a:cubicBezTo>
                  <a:cubicBezTo>
                    <a:pt x="59" y="111"/>
                    <a:pt x="58" y="113"/>
                    <a:pt x="57" y="113"/>
                  </a:cubicBezTo>
                  <a:cubicBezTo>
                    <a:pt x="56" y="113"/>
                    <a:pt x="55" y="112"/>
                    <a:pt x="55" y="111"/>
                  </a:cubicBezTo>
                  <a:cubicBezTo>
                    <a:pt x="55" y="111"/>
                    <a:pt x="55" y="111"/>
                    <a:pt x="54" y="111"/>
                  </a:cubicBezTo>
                  <a:cubicBezTo>
                    <a:pt x="54" y="110"/>
                    <a:pt x="54" y="110"/>
                    <a:pt x="54" y="110"/>
                  </a:cubicBezTo>
                  <a:cubicBezTo>
                    <a:pt x="54" y="110"/>
                    <a:pt x="54" y="110"/>
                    <a:pt x="54" y="110"/>
                  </a:cubicBezTo>
                  <a:cubicBezTo>
                    <a:pt x="54" y="82"/>
                    <a:pt x="54" y="82"/>
                    <a:pt x="54" y="82"/>
                  </a:cubicBezTo>
                  <a:cubicBezTo>
                    <a:pt x="54" y="82"/>
                    <a:pt x="54" y="82"/>
                    <a:pt x="54" y="82"/>
                  </a:cubicBezTo>
                  <a:cubicBezTo>
                    <a:pt x="54" y="22"/>
                    <a:pt x="54" y="22"/>
                    <a:pt x="54" y="22"/>
                  </a:cubicBezTo>
                  <a:cubicBezTo>
                    <a:pt x="54" y="13"/>
                    <a:pt x="49" y="7"/>
                    <a:pt x="42" y="7"/>
                  </a:cubicBezTo>
                  <a:cubicBezTo>
                    <a:pt x="35" y="7"/>
                    <a:pt x="30" y="14"/>
                    <a:pt x="30" y="22"/>
                  </a:cubicBezTo>
                  <a:cubicBezTo>
                    <a:pt x="30" y="142"/>
                    <a:pt x="30" y="142"/>
                    <a:pt x="30" y="142"/>
                  </a:cubicBezTo>
                  <a:cubicBezTo>
                    <a:pt x="30" y="142"/>
                    <a:pt x="30" y="142"/>
                    <a:pt x="30" y="142"/>
                  </a:cubicBezTo>
                  <a:cubicBezTo>
                    <a:pt x="30" y="143"/>
                    <a:pt x="30" y="143"/>
                    <a:pt x="30" y="143"/>
                  </a:cubicBezTo>
                  <a:cubicBezTo>
                    <a:pt x="30" y="145"/>
                    <a:pt x="29" y="146"/>
                    <a:pt x="27" y="146"/>
                  </a:cubicBezTo>
                  <a:cubicBezTo>
                    <a:pt x="26" y="146"/>
                    <a:pt x="25" y="145"/>
                    <a:pt x="25" y="143"/>
                  </a:cubicBezTo>
                  <a:cubicBezTo>
                    <a:pt x="25" y="118"/>
                    <a:pt x="25" y="118"/>
                    <a:pt x="25" y="118"/>
                  </a:cubicBezTo>
                  <a:cubicBezTo>
                    <a:pt x="25" y="101"/>
                    <a:pt x="16" y="91"/>
                    <a:pt x="9" y="91"/>
                  </a:cubicBezTo>
                  <a:cubicBezTo>
                    <a:pt x="2" y="91"/>
                    <a:pt x="0" y="96"/>
                    <a:pt x="0" y="103"/>
                  </a:cubicBezTo>
                  <a:cubicBezTo>
                    <a:pt x="0" y="157"/>
                    <a:pt x="0" y="157"/>
                    <a:pt x="0" y="157"/>
                  </a:cubicBezTo>
                  <a:cubicBezTo>
                    <a:pt x="0" y="157"/>
                    <a:pt x="0" y="157"/>
                    <a:pt x="0" y="157"/>
                  </a:cubicBezTo>
                  <a:cubicBezTo>
                    <a:pt x="0" y="174"/>
                    <a:pt x="0" y="174"/>
                    <a:pt x="0" y="174"/>
                  </a:cubicBezTo>
                  <a:cubicBezTo>
                    <a:pt x="0" y="208"/>
                    <a:pt x="32" y="236"/>
                    <a:pt x="71" y="236"/>
                  </a:cubicBezTo>
                  <a:cubicBezTo>
                    <a:pt x="110" y="236"/>
                    <a:pt x="142" y="208"/>
                    <a:pt x="142" y="174"/>
                  </a:cubicBezTo>
                  <a:cubicBezTo>
                    <a:pt x="142" y="165"/>
                    <a:pt x="142" y="165"/>
                    <a:pt x="142" y="165"/>
                  </a:cubicBezTo>
                  <a:cubicBezTo>
                    <a:pt x="142" y="165"/>
                    <a:pt x="142" y="165"/>
                    <a:pt x="142" y="165"/>
                  </a:cubicBezTo>
                  <a:cubicBezTo>
                    <a:pt x="142" y="79"/>
                    <a:pt x="142" y="79"/>
                    <a:pt x="142" y="79"/>
                  </a:cubicBezTo>
                  <a:cubicBezTo>
                    <a:pt x="142" y="70"/>
                    <a:pt x="136" y="64"/>
                    <a:pt x="130" y="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grpSp>
      <p:sp>
        <p:nvSpPr>
          <p:cNvPr id="2052" name="Text Box 42"/>
          <p:cNvSpPr txBox="1">
            <a:spLocks noChangeArrowheads="1"/>
          </p:cNvSpPr>
          <p:nvPr/>
        </p:nvSpPr>
        <p:spPr bwMode="auto">
          <a:xfrm>
            <a:off x="323850" y="100013"/>
            <a:ext cx="845978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54000">
            <a:spAutoFit/>
          </a:bodyP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15000"/>
              </a:spcBef>
              <a:buClrTx/>
              <a:buSzTx/>
              <a:buFontTx/>
              <a:buNone/>
            </a:pPr>
            <a:r>
              <a:rPr lang="en-GB" altLang="en-US" sz="2800" b="1" dirty="0"/>
              <a:t>Annual General Meeting</a:t>
            </a:r>
          </a:p>
          <a:p>
            <a:pPr eaLnBrk="1" hangingPunct="1">
              <a:spcBef>
                <a:spcPct val="15000"/>
              </a:spcBef>
              <a:buClrTx/>
              <a:buSzTx/>
              <a:buFontTx/>
              <a:buNone/>
            </a:pPr>
            <a:r>
              <a:rPr lang="en-GB" altLang="en-US" sz="2800" b="1" dirty="0"/>
              <a:t>Monday 26</a:t>
            </a:r>
            <a:r>
              <a:rPr lang="en-GB" altLang="en-US" sz="2800" b="1" baseline="30000" dirty="0"/>
              <a:t>th</a:t>
            </a:r>
            <a:r>
              <a:rPr lang="en-GB" altLang="en-US" sz="2800" b="1" dirty="0"/>
              <a:t> November 2018</a:t>
            </a:r>
            <a:endParaRPr lang="en-US" altLang="en-US" sz="2800" b="1" dirty="0"/>
          </a:p>
        </p:txBody>
      </p:sp>
      <p:grpSp>
        <p:nvGrpSpPr>
          <p:cNvPr id="2053" name="Group 45"/>
          <p:cNvGrpSpPr>
            <a:grpSpLocks/>
          </p:cNvGrpSpPr>
          <p:nvPr/>
        </p:nvGrpSpPr>
        <p:grpSpPr bwMode="auto">
          <a:xfrm>
            <a:off x="1304925" y="5465763"/>
            <a:ext cx="6858000" cy="1433512"/>
            <a:chOff x="0" y="0"/>
            <a:chExt cx="4320" cy="903"/>
          </a:xfrm>
        </p:grpSpPr>
        <p:sp>
          <p:nvSpPr>
            <p:cNvPr id="2054" name="Text Box 46"/>
            <p:cNvSpPr txBox="1">
              <a:spLocks noChangeArrowheads="1"/>
            </p:cNvSpPr>
            <p:nvPr/>
          </p:nvSpPr>
          <p:spPr bwMode="auto">
            <a:xfrm>
              <a:off x="0" y="0"/>
              <a:ext cx="4320"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ClrTx/>
                <a:buSzTx/>
                <a:buFontTx/>
                <a:buNone/>
              </a:pPr>
              <a:r>
                <a:rPr lang="en-GB" altLang="en-US" sz="8800" b="1" dirty="0" err="1">
                  <a:solidFill>
                    <a:schemeClr val="bg1"/>
                  </a:solidFill>
                </a:rPr>
                <a:t>focrg</a:t>
              </a:r>
              <a:endParaRPr lang="en-US" altLang="en-US" sz="8800" b="1">
                <a:solidFill>
                  <a:schemeClr val="bg1"/>
                </a:solidFill>
              </a:endParaRPr>
            </a:p>
          </p:txBody>
        </p:sp>
        <p:sp>
          <p:nvSpPr>
            <p:cNvPr id="2055" name="Text Box 47"/>
            <p:cNvSpPr txBox="1">
              <a:spLocks noChangeArrowheads="1"/>
            </p:cNvSpPr>
            <p:nvPr/>
          </p:nvSpPr>
          <p:spPr bwMode="auto">
            <a:xfrm>
              <a:off x="852" y="337"/>
              <a:ext cx="84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ClrTx/>
                <a:buSzTx/>
                <a:buFontTx/>
                <a:buNone/>
              </a:pPr>
              <a:r>
                <a:rPr lang="en-GB" altLang="en-US" sz="2800" b="1">
                  <a:solidFill>
                    <a:schemeClr val="bg1"/>
                  </a:solidFill>
                </a:rPr>
                <a:t>www.</a:t>
              </a:r>
              <a:endParaRPr lang="en-US" altLang="en-US" sz="2800" b="1">
                <a:solidFill>
                  <a:schemeClr val="bg1"/>
                </a:solidFill>
              </a:endParaRPr>
            </a:p>
          </p:txBody>
        </p:sp>
        <p:sp>
          <p:nvSpPr>
            <p:cNvPr id="2056" name="Text Box 48"/>
            <p:cNvSpPr txBox="1">
              <a:spLocks noChangeArrowheads="1"/>
            </p:cNvSpPr>
            <p:nvPr/>
          </p:nvSpPr>
          <p:spPr bwMode="auto">
            <a:xfrm>
              <a:off x="2794" y="337"/>
              <a:ext cx="84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ClrTx/>
                <a:buSzTx/>
                <a:buFontTx/>
                <a:buNone/>
              </a:pPr>
              <a:r>
                <a:rPr lang="en-GB" altLang="en-US" sz="2800" b="1">
                  <a:solidFill>
                    <a:schemeClr val="bg1"/>
                  </a:solidFill>
                </a:rPr>
                <a:t>.</a:t>
              </a:r>
              <a:r>
                <a:rPr lang="en-GB" altLang="en-US" sz="2800" b="1">
                  <a:solidFill>
                    <a:srgbClr val="E7830B"/>
                  </a:solidFill>
                </a:rPr>
                <a:t>org</a:t>
              </a:r>
              <a:r>
                <a:rPr lang="en-GB" altLang="en-US" sz="2800" b="1">
                  <a:solidFill>
                    <a:schemeClr val="bg1"/>
                  </a:solidFill>
                </a:rPr>
                <a:t>.uk</a:t>
              </a:r>
              <a:endParaRPr lang="en-US" altLang="en-US" sz="2800" b="1">
                <a:solidFill>
                  <a:schemeClr val="bg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7F9CC591-3D21-44A8-BBDE-21ECAC4B6FBF}"/>
              </a:ext>
            </a:extLst>
          </p:cNvPr>
          <p:cNvSpPr>
            <a:spLocks noGrp="1"/>
          </p:cNvSpPr>
          <p:nvPr>
            <p:ph type="title"/>
          </p:nvPr>
        </p:nvSpPr>
        <p:spPr>
          <a:xfrm>
            <a:off x="234156" y="45721"/>
            <a:ext cx="8675687" cy="692150"/>
          </a:xfrm>
        </p:spPr>
        <p:txBody>
          <a:bodyPr/>
          <a:lstStyle/>
          <a:p>
            <a:pPr eaLnBrk="1" hangingPunct="1"/>
            <a:r>
              <a:rPr lang="en-GB" altLang="en-US">
                <a:latin typeface="Comic Sans MS" panose="030F0702030302020204" pitchFamily="66" charset="0"/>
              </a:rPr>
              <a:t>Treasurer’s Report</a:t>
            </a:r>
          </a:p>
        </p:txBody>
      </p:sp>
      <p:graphicFrame>
        <p:nvGraphicFramePr>
          <p:cNvPr id="2" name="Table 1">
            <a:extLst>
              <a:ext uri="{FF2B5EF4-FFF2-40B4-BE49-F238E27FC236}">
                <a16:creationId xmlns:a16="http://schemas.microsoft.com/office/drawing/2014/main" id="{2C4522F5-BAAD-43C5-8CDC-21AB82C82E7A}"/>
              </a:ext>
            </a:extLst>
          </p:cNvPr>
          <p:cNvGraphicFramePr>
            <a:graphicFrameLocks noGrp="1"/>
          </p:cNvGraphicFramePr>
          <p:nvPr>
            <p:extLst>
              <p:ext uri="{D42A27DB-BD31-4B8C-83A1-F6EECF244321}">
                <p14:modId xmlns:p14="http://schemas.microsoft.com/office/powerpoint/2010/main" val="2427455125"/>
              </p:ext>
            </p:extLst>
          </p:nvPr>
        </p:nvGraphicFramePr>
        <p:xfrm>
          <a:off x="1432559" y="737871"/>
          <a:ext cx="7711442" cy="5867998"/>
        </p:xfrm>
        <a:graphic>
          <a:graphicData uri="http://schemas.openxmlformats.org/drawingml/2006/table">
            <a:tbl>
              <a:tblPr/>
              <a:tblGrid>
                <a:gridCol w="763112">
                  <a:extLst>
                    <a:ext uri="{9D8B030D-6E8A-4147-A177-3AD203B41FA5}">
                      <a16:colId xmlns:a16="http://schemas.microsoft.com/office/drawing/2014/main" val="2567964688"/>
                    </a:ext>
                  </a:extLst>
                </a:gridCol>
                <a:gridCol w="3614738">
                  <a:extLst>
                    <a:ext uri="{9D8B030D-6E8A-4147-A177-3AD203B41FA5}">
                      <a16:colId xmlns:a16="http://schemas.microsoft.com/office/drawing/2014/main" val="968233713"/>
                    </a:ext>
                  </a:extLst>
                </a:gridCol>
                <a:gridCol w="1044258">
                  <a:extLst>
                    <a:ext uri="{9D8B030D-6E8A-4147-A177-3AD203B41FA5}">
                      <a16:colId xmlns:a16="http://schemas.microsoft.com/office/drawing/2014/main" val="2204112733"/>
                    </a:ext>
                  </a:extLst>
                </a:gridCol>
                <a:gridCol w="763111">
                  <a:extLst>
                    <a:ext uri="{9D8B030D-6E8A-4147-A177-3AD203B41FA5}">
                      <a16:colId xmlns:a16="http://schemas.microsoft.com/office/drawing/2014/main" val="320449054"/>
                    </a:ext>
                  </a:extLst>
                </a:gridCol>
                <a:gridCol w="763112">
                  <a:extLst>
                    <a:ext uri="{9D8B030D-6E8A-4147-A177-3AD203B41FA5}">
                      <a16:colId xmlns:a16="http://schemas.microsoft.com/office/drawing/2014/main" val="2289309754"/>
                    </a:ext>
                  </a:extLst>
                </a:gridCol>
                <a:gridCol w="763111">
                  <a:extLst>
                    <a:ext uri="{9D8B030D-6E8A-4147-A177-3AD203B41FA5}">
                      <a16:colId xmlns:a16="http://schemas.microsoft.com/office/drawing/2014/main" val="2636902094"/>
                    </a:ext>
                  </a:extLst>
                </a:gridCol>
              </a:tblGrid>
              <a:tr h="324998">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Statement of Assets and Liabilities as at 2 Sept 2018 and 2017</a:t>
                      </a:r>
                    </a:p>
                  </a:txBody>
                  <a:tcPr marL="12526" marR="12526" marT="12523" marB="0" anchor="b" horzOverflow="overflow">
                    <a:lnL>
                      <a:noFill/>
                    </a:lnL>
                    <a:lnR>
                      <a:noFill/>
                    </a:lnR>
                    <a:lnT>
                      <a:noFill/>
                    </a:lnT>
                    <a:lnB>
                      <a:noFill/>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60692679"/>
                  </a:ext>
                </a:extLst>
              </a:tr>
              <a:tr h="32499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85764748"/>
                  </a:ext>
                </a:extLst>
              </a:tr>
              <a:tr h="32499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2017</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2017</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44108157"/>
                  </a:ext>
                </a:extLst>
              </a:tr>
              <a:tr h="32499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16261217"/>
                  </a:ext>
                </a:extLst>
              </a:tr>
              <a:tr h="324998">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Current Assets:</a:t>
                      </a:r>
                    </a:p>
                  </a:txBody>
                  <a:tcPr marL="12526" marR="12526" marT="12523" marB="0" anchor="b"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431406808"/>
                  </a:ext>
                </a:extLst>
              </a:tr>
              <a:tr h="5343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Debtors and prepayments</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      940</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       1,024</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71272389"/>
                  </a:ext>
                </a:extLst>
              </a:tr>
              <a:tr h="32499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Deposit and current accounts</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30.878</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20,063</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17920836"/>
                  </a:ext>
                </a:extLst>
              </a:tr>
              <a:tr h="32499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 </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7317566"/>
                  </a:ext>
                </a:extLst>
              </a:tr>
              <a:tr h="324998">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Current Liabilities</a:t>
                      </a:r>
                    </a:p>
                  </a:txBody>
                  <a:tcPr marL="12526" marR="12526" marT="12523" marB="0" anchor="b"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40971897"/>
                  </a:ext>
                </a:extLst>
              </a:tr>
              <a:tr h="32499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Amounts falling due within one year</a:t>
                      </a: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200</a:t>
                      </a:r>
                    </a:p>
                  </a:txBody>
                  <a:tcPr marL="12526" marR="12526" marT="125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650</a:t>
                      </a:r>
                    </a:p>
                  </a:txBody>
                  <a:tcPr marL="12526" marR="12526" marT="125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52757132"/>
                  </a:ext>
                </a:extLst>
              </a:tr>
              <a:tr h="337090">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Net Assets</a:t>
                      </a:r>
                    </a:p>
                  </a:txBody>
                  <a:tcPr marL="12526" marR="12526" marT="12523" marB="0" anchor="b"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31,618</a:t>
                      </a:r>
                    </a:p>
                  </a:txBody>
                  <a:tcPr marL="12526" marR="12526" marT="12523"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20,437</a:t>
                      </a:r>
                    </a:p>
                  </a:txBody>
                  <a:tcPr marL="12526" marR="12526" marT="12523"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53894324"/>
                  </a:ext>
                </a:extLst>
              </a:tr>
              <a:tr h="33709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183555351"/>
                  </a:ext>
                </a:extLst>
              </a:tr>
              <a:tr h="337090">
                <a:tc rowSpan="2"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Restricted Funds</a:t>
                      </a:r>
                    </a:p>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Unrestricted funds</a:t>
                      </a:r>
                    </a:p>
                  </a:txBody>
                  <a:tcPr marL="12526" marR="12526" marT="12523" marB="0" anchor="b" horzOverflow="overflow">
                    <a:lnL>
                      <a:noFill/>
                    </a:lnL>
                    <a:lnR>
                      <a:noFill/>
                    </a:lnR>
                    <a:lnT>
                      <a:noFill/>
                    </a:lnT>
                    <a:lnB>
                      <a:noFill/>
                    </a:lnB>
                    <a:lnTlToBr>
                      <a:noFill/>
                    </a:lnTlToBr>
                    <a:lnBlToTr>
                      <a:noFill/>
                    </a:lnBlToTr>
                    <a:noFill/>
                  </a:tcPr>
                </a:tc>
                <a:tc rowSpan="2" hMerge="1">
                  <a:txBody>
                    <a:bodyPr/>
                    <a:lstStyle/>
                    <a:p>
                      <a:endParaRPr lang="en-GB"/>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7,025</a:t>
                      </a:r>
                    </a:p>
                  </a:txBody>
                  <a:tcPr marL="12526" marR="12526" marT="12523" marB="0" anchor="b" horzOverflow="overflow">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2,626</a:t>
                      </a:r>
                    </a:p>
                  </a:txBody>
                  <a:tcPr marL="12526" marR="12526" marT="12523" marB="0" anchor="b" horzOverflow="overflow">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29410072"/>
                  </a:ext>
                </a:extLst>
              </a:tr>
              <a:tr h="337090">
                <a:tc gridSpan="2" vMerge="1">
                  <a:txBody>
                    <a:bodyPr/>
                    <a:lstStyle/>
                    <a:p>
                      <a:endParaRPr lang="en-GB"/>
                    </a:p>
                  </a:txBody>
                  <a:tcPr/>
                </a:tc>
                <a:tc hMerge="1" vMerge="1">
                  <a:txBody>
                    <a:bodyPr/>
                    <a:lstStyle/>
                    <a:p>
                      <a:endParaRPr lang="en-GB"/>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24,593</a:t>
                      </a:r>
                    </a:p>
                  </a:txBody>
                  <a:tcPr marL="12526" marR="12526" marT="12523" marB="0" anchor="b" horzOverflow="overflow">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17,811</a:t>
                      </a:r>
                    </a:p>
                  </a:txBody>
                  <a:tcPr marL="12526" marR="12526" marT="12523" marB="0" anchor="b" horzOverflow="overflow">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80263786"/>
                  </a:ext>
                </a:extLst>
              </a:tr>
              <a:tr h="33709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12526" marR="12526" marT="1252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0639455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r>
              <a:rPr lang="en-GB" dirty="0"/>
              <a:t>Review of FOCRG’s 8th Year   Good points</a:t>
            </a:r>
            <a:br>
              <a:rPr lang="en-GB" dirty="0"/>
            </a:br>
            <a:endParaRPr lang="en-GB" dirty="0"/>
          </a:p>
        </p:txBody>
      </p:sp>
      <p:sp>
        <p:nvSpPr>
          <p:cNvPr id="3" name="Content Placeholder 2"/>
          <p:cNvSpPr>
            <a:spLocks noGrp="1"/>
          </p:cNvSpPr>
          <p:nvPr>
            <p:ph idx="1"/>
          </p:nvPr>
        </p:nvSpPr>
        <p:spPr/>
        <p:txBody>
          <a:bodyPr/>
          <a:lstStyle/>
          <a:p>
            <a:pPr marL="0" indent="0">
              <a:buNone/>
            </a:pPr>
            <a:endParaRPr lang="en-GB" b="1" dirty="0"/>
          </a:p>
          <a:p>
            <a:r>
              <a:rPr lang="en-GB" dirty="0"/>
              <a:t>We’re well established as the eyes and ears for the Rec community </a:t>
            </a:r>
          </a:p>
          <a:p>
            <a:r>
              <a:rPr lang="en-GB" dirty="0"/>
              <a:t>Continued to raise our profile on social media and disseminate accurate information about the Recs </a:t>
            </a:r>
          </a:p>
          <a:p>
            <a:r>
              <a:rPr lang="en-GB" dirty="0"/>
              <a:t>799 Facebook Followers </a:t>
            </a:r>
          </a:p>
          <a:p>
            <a:pPr marL="457200" lvl="1" indent="0">
              <a:buNone/>
            </a:pPr>
            <a:endParaRPr lang="en-GB" sz="2000" dirty="0"/>
          </a:p>
          <a:p>
            <a:pPr marL="457200" lvl="1" indent="0">
              <a:buNone/>
            </a:pPr>
            <a:endParaRPr lang="en-GB" sz="2000" dirty="0"/>
          </a:p>
          <a:p>
            <a:pPr marL="457200" lvl="1" indent="0">
              <a:buNone/>
            </a:pPr>
            <a:r>
              <a:rPr lang="en-GB" sz="2000" dirty="0"/>
              <a:t>     </a:t>
            </a:r>
          </a:p>
          <a:p>
            <a:pPr marL="0" indent="0">
              <a:buNone/>
            </a:pPr>
            <a:endParaRPr lang="en-GB" dirty="0"/>
          </a:p>
        </p:txBody>
      </p:sp>
      <p:pic>
        <p:nvPicPr>
          <p:cNvPr id="12" name="Graphic 11" descr="Smiling Face with No Fill">
            <a:extLst>
              <a:ext uri="{FF2B5EF4-FFF2-40B4-BE49-F238E27FC236}">
                <a16:creationId xmlns:a16="http://schemas.microsoft.com/office/drawing/2014/main" id="{5E2672AD-E68F-4D8B-8A90-111284C637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5148" y="1688690"/>
            <a:ext cx="368710" cy="368710"/>
          </a:xfrm>
          <a:prstGeom prst="rect">
            <a:avLst/>
          </a:prstGeom>
        </p:spPr>
      </p:pic>
      <p:pic>
        <p:nvPicPr>
          <p:cNvPr id="15" name="Graphic 14" descr="Smiling Face with No Fill">
            <a:extLst>
              <a:ext uri="{FF2B5EF4-FFF2-40B4-BE49-F238E27FC236}">
                <a16:creationId xmlns:a16="http://schemas.microsoft.com/office/drawing/2014/main" id="{071F47FA-0216-4E45-B93E-C76D2F7EAF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9045" y="2460522"/>
            <a:ext cx="339212" cy="339212"/>
          </a:xfrm>
          <a:prstGeom prst="rect">
            <a:avLst/>
          </a:prstGeom>
        </p:spPr>
      </p:pic>
      <p:pic>
        <p:nvPicPr>
          <p:cNvPr id="16" name="Graphic 15" descr="Smiling Face with No Fill">
            <a:extLst>
              <a:ext uri="{FF2B5EF4-FFF2-40B4-BE49-F238E27FC236}">
                <a16:creationId xmlns:a16="http://schemas.microsoft.com/office/drawing/2014/main" id="{26B3295C-18F7-433A-893F-1BFC6F5B33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7067" y="2944760"/>
            <a:ext cx="339213" cy="339213"/>
          </a:xfrm>
          <a:prstGeom prst="rect">
            <a:avLst/>
          </a:prstGeom>
        </p:spPr>
      </p:pic>
      <p:sp>
        <p:nvSpPr>
          <p:cNvPr id="17" name="Rectangle 16">
            <a:extLst>
              <a:ext uri="{FF2B5EF4-FFF2-40B4-BE49-F238E27FC236}">
                <a16:creationId xmlns:a16="http://schemas.microsoft.com/office/drawing/2014/main" id="{CFF7CB5F-8DF4-4BC8-8C06-D8C86E016D6C}"/>
              </a:ext>
            </a:extLst>
          </p:cNvPr>
          <p:cNvSpPr/>
          <p:nvPr/>
        </p:nvSpPr>
        <p:spPr>
          <a:xfrm rot="5400000">
            <a:off x="-859110" y="2854907"/>
            <a:ext cx="2827598" cy="400110"/>
          </a:xfrm>
          <a:prstGeom prst="rect">
            <a:avLst/>
          </a:prstGeom>
        </p:spPr>
        <p:txBody>
          <a:bodyPr wrap="square">
            <a:spAutoFit/>
          </a:bodyPr>
          <a:lstStyle/>
          <a:p>
            <a:r>
              <a:rPr lang="en-GB" sz="2000" b="1" dirty="0"/>
              <a:t>Chairman’s Report </a:t>
            </a:r>
          </a:p>
        </p:txBody>
      </p:sp>
    </p:spTree>
    <p:extLst>
      <p:ext uri="{BB962C8B-B14F-4D97-AF65-F5344CB8AC3E}">
        <p14:creationId xmlns:p14="http://schemas.microsoft.com/office/powerpoint/2010/main" val="116772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5F8560-2320-4430-9487-11CF70C64A27}"/>
              </a:ext>
            </a:extLst>
          </p:cNvPr>
          <p:cNvPicPr>
            <a:picLocks noChangeAspect="1"/>
          </p:cNvPicPr>
          <p:nvPr/>
        </p:nvPicPr>
        <p:blipFill rotWithShape="1">
          <a:blip r:embed="rId3"/>
          <a:srcRect b="36573"/>
          <a:stretch/>
        </p:blipFill>
        <p:spPr>
          <a:xfrm>
            <a:off x="4632324" y="10"/>
            <a:ext cx="4511676" cy="3920034"/>
          </a:xfrm>
          <a:custGeom>
            <a:avLst/>
            <a:gdLst>
              <a:gd name="connsiteX0" fmla="*/ 0 w 6015567"/>
              <a:gd name="connsiteY0" fmla="*/ 0 h 3920044"/>
              <a:gd name="connsiteX1" fmla="*/ 6015567 w 6015567"/>
              <a:gd name="connsiteY1" fmla="*/ 0 h 3920044"/>
              <a:gd name="connsiteX2" fmla="*/ 6015567 w 6015567"/>
              <a:gd name="connsiteY2" fmla="*/ 3920044 h 3920044"/>
              <a:gd name="connsiteX3" fmla="*/ 2469659 w 6015567"/>
              <a:gd name="connsiteY3" fmla="*/ 3920044 h 3920044"/>
              <a:gd name="connsiteX4" fmla="*/ 2469659 w 6015567"/>
              <a:gd name="connsiteY4" fmla="*/ 3103224 h 3920044"/>
              <a:gd name="connsiteX5" fmla="*/ 0 w 6015567"/>
              <a:gd name="connsiteY5" fmla="*/ 310322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7" name="Picture 6">
            <a:extLst>
              <a:ext uri="{FF2B5EF4-FFF2-40B4-BE49-F238E27FC236}">
                <a16:creationId xmlns:a16="http://schemas.microsoft.com/office/drawing/2014/main" id="{1EAF09FB-F3CD-4D55-98BF-FDCAD9FA9931}"/>
              </a:ext>
            </a:extLst>
          </p:cNvPr>
          <p:cNvPicPr>
            <a:picLocks noChangeAspect="1"/>
          </p:cNvPicPr>
          <p:nvPr/>
        </p:nvPicPr>
        <p:blipFill rotWithShape="1">
          <a:blip r:embed="rId4"/>
          <a:srcRect t="13020" r="-3" b="8115"/>
          <a:stretch/>
        </p:blipFill>
        <p:spPr>
          <a:xfrm>
            <a:off x="20" y="4069976"/>
            <a:ext cx="2651478" cy="2788023"/>
          </a:xfrm>
          <a:prstGeom prst="rect">
            <a:avLst/>
          </a:prstGeom>
        </p:spPr>
      </p:pic>
      <p:pic>
        <p:nvPicPr>
          <p:cNvPr id="14" name="Picture 13">
            <a:extLst>
              <a:ext uri="{FF2B5EF4-FFF2-40B4-BE49-F238E27FC236}">
                <a16:creationId xmlns:a16="http://schemas.microsoft.com/office/drawing/2014/main" id="{01ECB61A-BE35-42E5-BB97-DDCF35C0BB43}"/>
              </a:ext>
            </a:extLst>
          </p:cNvPr>
          <p:cNvPicPr>
            <a:picLocks noChangeAspect="1"/>
          </p:cNvPicPr>
          <p:nvPr/>
        </p:nvPicPr>
        <p:blipFill rotWithShape="1">
          <a:blip r:embed="rId5"/>
          <a:srcRect t="1369" r="2" b="21439"/>
          <a:stretch/>
        </p:blipFill>
        <p:spPr>
          <a:xfrm>
            <a:off x="2772149" y="3257176"/>
            <a:ext cx="3591820" cy="3600824"/>
          </a:xfrm>
          <a:prstGeom prst="rect">
            <a:avLst/>
          </a:prstGeom>
        </p:spPr>
      </p:pic>
      <p:pic>
        <p:nvPicPr>
          <p:cNvPr id="5" name="Picture 4">
            <a:extLst>
              <a:ext uri="{FF2B5EF4-FFF2-40B4-BE49-F238E27FC236}">
                <a16:creationId xmlns:a16="http://schemas.microsoft.com/office/drawing/2014/main" id="{D66133E7-27E4-4C0D-9A60-D619570FBCE6}"/>
              </a:ext>
            </a:extLst>
          </p:cNvPr>
          <p:cNvPicPr>
            <a:picLocks noChangeAspect="1"/>
          </p:cNvPicPr>
          <p:nvPr/>
        </p:nvPicPr>
        <p:blipFill rotWithShape="1">
          <a:blip r:embed="rId6"/>
          <a:srcRect t="23688" r="1" b="11147"/>
          <a:stretch/>
        </p:blipFill>
        <p:spPr>
          <a:xfrm>
            <a:off x="20" y="10"/>
            <a:ext cx="4511656" cy="3920034"/>
          </a:xfrm>
          <a:custGeom>
            <a:avLst/>
            <a:gdLst>
              <a:gd name="connsiteX0" fmla="*/ 0 w 6015567"/>
              <a:gd name="connsiteY0" fmla="*/ 0 h 3920044"/>
              <a:gd name="connsiteX1" fmla="*/ 6015567 w 6015567"/>
              <a:gd name="connsiteY1" fmla="*/ 0 h 3920044"/>
              <a:gd name="connsiteX2" fmla="*/ 6015567 w 6015567"/>
              <a:gd name="connsiteY2" fmla="*/ 3103224 h 3920044"/>
              <a:gd name="connsiteX3" fmla="*/ 3545908 w 6015567"/>
              <a:gd name="connsiteY3" fmla="*/ 3103224 h 3920044"/>
              <a:gd name="connsiteX4" fmla="*/ 3545908 w 6015567"/>
              <a:gd name="connsiteY4" fmla="*/ 3920044 h 3920044"/>
              <a:gd name="connsiteX5" fmla="*/ 0 w 6015567"/>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12" name="Picture 11">
            <a:extLst>
              <a:ext uri="{FF2B5EF4-FFF2-40B4-BE49-F238E27FC236}">
                <a16:creationId xmlns:a16="http://schemas.microsoft.com/office/drawing/2014/main" id="{EEB69D4F-2607-4D6C-BC86-C6B9755E028C}"/>
              </a:ext>
            </a:extLst>
          </p:cNvPr>
          <p:cNvPicPr>
            <a:picLocks noChangeAspect="1"/>
          </p:cNvPicPr>
          <p:nvPr/>
        </p:nvPicPr>
        <p:blipFill rotWithShape="1">
          <a:blip r:embed="rId7"/>
          <a:srcRect r="4613" b="-1"/>
          <a:stretch/>
        </p:blipFill>
        <p:spPr>
          <a:xfrm>
            <a:off x="6484620" y="4069976"/>
            <a:ext cx="2659380" cy="2788024"/>
          </a:xfrm>
          <a:prstGeom prst="rect">
            <a:avLst/>
          </a:prstGeom>
        </p:spPr>
      </p:pic>
    </p:spTree>
    <p:extLst>
      <p:ext uri="{BB962C8B-B14F-4D97-AF65-F5344CB8AC3E}">
        <p14:creationId xmlns:p14="http://schemas.microsoft.com/office/powerpoint/2010/main" val="330026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BCF7-9E54-4C81-8FC3-A2B54CFBA909}"/>
              </a:ext>
            </a:extLst>
          </p:cNvPr>
          <p:cNvSpPr>
            <a:spLocks noGrp="1"/>
          </p:cNvSpPr>
          <p:nvPr>
            <p:ph type="title"/>
          </p:nvPr>
        </p:nvSpPr>
        <p:spPr/>
        <p:txBody>
          <a:bodyPr/>
          <a:lstStyle/>
          <a:p>
            <a:r>
              <a:rPr lang="en-GB" dirty="0"/>
              <a:t>But……..</a:t>
            </a:r>
          </a:p>
        </p:txBody>
      </p:sp>
      <p:sp>
        <p:nvSpPr>
          <p:cNvPr id="3" name="Rectangle 2">
            <a:extLst>
              <a:ext uri="{FF2B5EF4-FFF2-40B4-BE49-F238E27FC236}">
                <a16:creationId xmlns:a16="http://schemas.microsoft.com/office/drawing/2014/main" id="{1DA2DE32-3939-49D6-A1DC-C2F325292293}"/>
              </a:ext>
            </a:extLst>
          </p:cNvPr>
          <p:cNvSpPr/>
          <p:nvPr/>
        </p:nvSpPr>
        <p:spPr>
          <a:xfrm>
            <a:off x="2026920" y="1295400"/>
            <a:ext cx="5593080" cy="2954655"/>
          </a:xfrm>
          <a:prstGeom prst="rect">
            <a:avLst/>
          </a:prstGeom>
        </p:spPr>
        <p:txBody>
          <a:bodyPr wrap="square" anchor="t">
            <a:spAutoFit/>
          </a:bodyPr>
          <a:lstStyle/>
          <a:p>
            <a:r>
              <a:rPr lang="en-GB" dirty="0"/>
              <a:t> </a:t>
            </a:r>
          </a:p>
          <a:p>
            <a:r>
              <a:rPr lang="en-GB" dirty="0"/>
              <a:t>The number of regular hands-on volunteers remains disappointingly low. </a:t>
            </a:r>
            <a:endParaRPr lang="en-GB" dirty="0">
              <a:cs typeface="Arial"/>
            </a:endParaRPr>
          </a:p>
          <a:p>
            <a:endParaRPr lang="en-GB" dirty="0"/>
          </a:p>
          <a:p>
            <a:pPr lvl="1"/>
            <a:endParaRPr lang="en-GB" sz="2000" dirty="0"/>
          </a:p>
          <a:p>
            <a:pPr lvl="1"/>
            <a:endParaRPr lang="en-GB" sz="2000" dirty="0"/>
          </a:p>
          <a:p>
            <a:pPr lvl="1"/>
            <a:r>
              <a:rPr lang="en-GB" b="1" dirty="0"/>
              <a:t>Excluding</a:t>
            </a:r>
            <a:r>
              <a:rPr lang="en-GB" dirty="0"/>
              <a:t> Chislehurst Rocks, the committee and other volunteers gave about 1250 hours to Rec-related improvements and activities. About 80% by the Committee</a:t>
            </a:r>
            <a:endParaRPr lang="en-GB" sz="2000" dirty="0"/>
          </a:p>
        </p:txBody>
      </p:sp>
      <p:pic>
        <p:nvPicPr>
          <p:cNvPr id="4" name="Graphic 3" descr="Worried Face with No Fill">
            <a:extLst>
              <a:ext uri="{FF2B5EF4-FFF2-40B4-BE49-F238E27FC236}">
                <a16:creationId xmlns:a16="http://schemas.microsoft.com/office/drawing/2014/main" id="{50137D33-3C3E-438B-A2A1-CDBBE704B3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6724" y="1817370"/>
            <a:ext cx="590551" cy="590551"/>
          </a:xfrm>
          <a:prstGeom prst="rect">
            <a:avLst/>
          </a:prstGeom>
        </p:spPr>
      </p:pic>
    </p:spTree>
    <p:extLst>
      <p:ext uri="{BB962C8B-B14F-4D97-AF65-F5344CB8AC3E}">
        <p14:creationId xmlns:p14="http://schemas.microsoft.com/office/powerpoint/2010/main" val="78384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161C41-2344-4812-8F9B-DA3B1543E7C0}"/>
              </a:ext>
            </a:extLst>
          </p:cNvPr>
          <p:cNvPicPr>
            <a:picLocks noChangeAspect="1"/>
          </p:cNvPicPr>
          <p:nvPr/>
        </p:nvPicPr>
        <p:blipFill rotWithShape="1">
          <a:blip r:embed="rId3">
            <a:alphaModFix/>
            <a:extLst/>
          </a:blip>
          <a:srcRect t="26610" r="-2" b="10586"/>
          <a:stretch/>
        </p:blipFill>
        <p:spPr>
          <a:xfrm>
            <a:off x="4562839" y="-168318"/>
            <a:ext cx="4695998" cy="3932313"/>
          </a:xfrm>
          <a:prstGeom prst="rect">
            <a:avLst/>
          </a:prstGeom>
          <a:effectLst>
            <a:softEdge rad="533400"/>
          </a:effectLst>
        </p:spPr>
      </p:pic>
      <p:pic>
        <p:nvPicPr>
          <p:cNvPr id="33" name="Picture 32">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3746" y="136620"/>
            <a:ext cx="3602727" cy="1311664"/>
          </a:xfrm>
        </p:spPr>
        <p:txBody>
          <a:bodyPr>
            <a:normAutofit/>
          </a:bodyPr>
          <a:lstStyle/>
          <a:p>
            <a:r>
              <a:rPr lang="en-GB" sz="3500" dirty="0">
                <a:solidFill>
                  <a:srgbClr val="000000"/>
                </a:solidFill>
              </a:rPr>
              <a:t>Where did that time go?</a:t>
            </a:r>
          </a:p>
        </p:txBody>
      </p:sp>
      <p:sp>
        <p:nvSpPr>
          <p:cNvPr id="3" name="Content Placeholder 2"/>
          <p:cNvSpPr>
            <a:spLocks noGrp="1"/>
          </p:cNvSpPr>
          <p:nvPr>
            <p:ph idx="1"/>
            <p:extLst/>
          </p:nvPr>
        </p:nvSpPr>
        <p:spPr>
          <a:xfrm>
            <a:off x="603746" y="1845589"/>
            <a:ext cx="4333781" cy="4215384"/>
          </a:xfrm>
        </p:spPr>
        <p:txBody>
          <a:bodyPr anchor="ctr">
            <a:normAutofit fontScale="47500" lnSpcReduction="20000"/>
          </a:bodyPr>
          <a:lstStyle/>
          <a:p>
            <a:pPr marL="457200" lvl="1" indent="0">
              <a:lnSpc>
                <a:spcPct val="90000"/>
              </a:lnSpc>
              <a:buNone/>
            </a:pPr>
            <a:r>
              <a:rPr lang="en-GB" sz="2600" dirty="0">
                <a:solidFill>
                  <a:srgbClr val="000000"/>
                </a:solidFill>
              </a:rPr>
              <a:t>LIAISON WITH</a:t>
            </a:r>
          </a:p>
          <a:p>
            <a:pPr lvl="1">
              <a:lnSpc>
                <a:spcPct val="90000"/>
              </a:lnSpc>
            </a:pPr>
            <a:r>
              <a:rPr lang="en-GB" sz="2600" dirty="0" err="1">
                <a:solidFill>
                  <a:srgbClr val="000000"/>
                </a:solidFill>
              </a:rPr>
              <a:t>idVerde</a:t>
            </a:r>
            <a:r>
              <a:rPr lang="en-GB" sz="2600" dirty="0">
                <a:solidFill>
                  <a:srgbClr val="000000"/>
                </a:solidFill>
              </a:rPr>
              <a:t> – planning park improvements, reporting problems. </a:t>
            </a:r>
          </a:p>
          <a:p>
            <a:pPr lvl="1">
              <a:lnSpc>
                <a:spcPct val="90000"/>
              </a:lnSpc>
            </a:pPr>
            <a:r>
              <a:rPr lang="en-GB" sz="2600" dirty="0">
                <a:solidFill>
                  <a:srgbClr val="000000"/>
                </a:solidFill>
              </a:rPr>
              <a:t>Visit Chislehurst – publicity</a:t>
            </a:r>
          </a:p>
          <a:p>
            <a:pPr lvl="1">
              <a:lnSpc>
                <a:spcPct val="90000"/>
              </a:lnSpc>
            </a:pPr>
            <a:r>
              <a:rPr lang="en-GB" sz="2600" dirty="0">
                <a:solidFill>
                  <a:srgbClr val="000000"/>
                </a:solidFill>
              </a:rPr>
              <a:t>Chislehurst Town Team and CBG  - Video with April’s Kitchen (fun!)</a:t>
            </a:r>
          </a:p>
          <a:p>
            <a:pPr lvl="1">
              <a:lnSpc>
                <a:spcPct val="90000"/>
              </a:lnSpc>
            </a:pPr>
            <a:r>
              <a:rPr lang="en-GB" sz="2600" dirty="0">
                <a:solidFill>
                  <a:srgbClr val="000000"/>
                </a:solidFill>
              </a:rPr>
              <a:t>Chislehurst Society  - Bird Sanctuary Project</a:t>
            </a:r>
          </a:p>
          <a:p>
            <a:pPr lvl="1">
              <a:lnSpc>
                <a:spcPct val="90000"/>
              </a:lnSpc>
            </a:pPr>
            <a:r>
              <a:rPr lang="en-GB" sz="2600" dirty="0">
                <a:solidFill>
                  <a:srgbClr val="000000"/>
                </a:solidFill>
              </a:rPr>
              <a:t>Chislehurst Rotary – Summer Fair &amp; Fireworks</a:t>
            </a:r>
          </a:p>
          <a:p>
            <a:pPr lvl="1">
              <a:lnSpc>
                <a:spcPct val="90000"/>
              </a:lnSpc>
            </a:pPr>
            <a:r>
              <a:rPr lang="en-GB" sz="2600" dirty="0">
                <a:solidFill>
                  <a:srgbClr val="000000"/>
                </a:solidFill>
              </a:rPr>
              <a:t>Chislehurst 1</a:t>
            </a:r>
            <a:r>
              <a:rPr lang="en-GB" sz="2600" baseline="30000" dirty="0">
                <a:solidFill>
                  <a:srgbClr val="000000"/>
                </a:solidFill>
              </a:rPr>
              <a:t>st</a:t>
            </a:r>
            <a:r>
              <a:rPr lang="en-GB" sz="2600" dirty="0">
                <a:solidFill>
                  <a:srgbClr val="000000"/>
                </a:solidFill>
              </a:rPr>
              <a:t> Guides, Brownies &amp; Rainbows – Rec maintenance projects</a:t>
            </a:r>
          </a:p>
          <a:p>
            <a:pPr lvl="1">
              <a:lnSpc>
                <a:spcPct val="90000"/>
              </a:lnSpc>
            </a:pPr>
            <a:r>
              <a:rPr lang="en-GB" sz="2600" dirty="0">
                <a:solidFill>
                  <a:srgbClr val="000000"/>
                </a:solidFill>
              </a:rPr>
              <a:t>Chislehurst 5</a:t>
            </a:r>
            <a:r>
              <a:rPr lang="en-GB" sz="2600" baseline="30000" dirty="0">
                <a:solidFill>
                  <a:srgbClr val="000000"/>
                </a:solidFill>
              </a:rPr>
              <a:t>th</a:t>
            </a:r>
            <a:r>
              <a:rPr lang="en-GB" sz="2600" dirty="0">
                <a:solidFill>
                  <a:srgbClr val="000000"/>
                </a:solidFill>
              </a:rPr>
              <a:t> Cubs – gardening &amp; environmental projects</a:t>
            </a:r>
          </a:p>
          <a:p>
            <a:pPr lvl="1">
              <a:lnSpc>
                <a:spcPct val="90000"/>
              </a:lnSpc>
            </a:pPr>
            <a:r>
              <a:rPr lang="en-GB" sz="2600" dirty="0">
                <a:solidFill>
                  <a:srgbClr val="000000"/>
                </a:solidFill>
              </a:rPr>
              <a:t>Chislehurst Invicta Scout Group </a:t>
            </a:r>
          </a:p>
          <a:p>
            <a:pPr lvl="1">
              <a:lnSpc>
                <a:spcPct val="90000"/>
              </a:lnSpc>
            </a:pPr>
            <a:r>
              <a:rPr lang="en-GB" sz="2600" dirty="0">
                <a:solidFill>
                  <a:srgbClr val="000000"/>
                </a:solidFill>
              </a:rPr>
              <a:t>Tennis Club, FC </a:t>
            </a:r>
            <a:r>
              <a:rPr lang="en-GB" sz="2600" dirty="0" err="1">
                <a:solidFill>
                  <a:srgbClr val="000000"/>
                </a:solidFill>
              </a:rPr>
              <a:t>Elmstead</a:t>
            </a:r>
            <a:endParaRPr lang="en-GB" sz="2600" dirty="0">
              <a:solidFill>
                <a:srgbClr val="000000"/>
              </a:solidFill>
            </a:endParaRPr>
          </a:p>
          <a:p>
            <a:pPr lvl="1">
              <a:lnSpc>
                <a:spcPct val="90000"/>
              </a:lnSpc>
            </a:pPr>
            <a:r>
              <a:rPr lang="en-GB" sz="2600" dirty="0">
                <a:solidFill>
                  <a:srgbClr val="000000"/>
                </a:solidFill>
              </a:rPr>
              <a:t> The Edge Youth Club – loan of equipment</a:t>
            </a:r>
          </a:p>
          <a:p>
            <a:pPr lvl="1">
              <a:lnSpc>
                <a:spcPct val="90000"/>
              </a:lnSpc>
            </a:pPr>
            <a:r>
              <a:rPr lang="en-GB" sz="2600" dirty="0">
                <a:solidFill>
                  <a:srgbClr val="000000"/>
                </a:solidFill>
              </a:rPr>
              <a:t>  Bromley Friends Forum  -  meeting with other Friends  Groups</a:t>
            </a:r>
          </a:p>
          <a:p>
            <a:pPr lvl="1">
              <a:lnSpc>
                <a:spcPct val="90000"/>
              </a:lnSpc>
            </a:pPr>
            <a:r>
              <a:rPr lang="en-GB" sz="2600" dirty="0">
                <a:solidFill>
                  <a:srgbClr val="000000"/>
                </a:solidFill>
              </a:rPr>
              <a:t>  Safer Neighbourhood Police Team – reporting ASB issues, attending CAP meetings.</a:t>
            </a:r>
          </a:p>
          <a:p>
            <a:pPr marL="457200" lvl="1" indent="0">
              <a:lnSpc>
                <a:spcPct val="90000"/>
              </a:lnSpc>
              <a:buNone/>
            </a:pPr>
            <a:endParaRPr lang="en-GB" sz="2600" dirty="0">
              <a:solidFill>
                <a:srgbClr val="000000"/>
              </a:solidFill>
            </a:endParaRPr>
          </a:p>
          <a:p>
            <a:pPr marL="457200" lvl="1" indent="0">
              <a:lnSpc>
                <a:spcPct val="90000"/>
              </a:lnSpc>
              <a:buNone/>
            </a:pPr>
            <a:r>
              <a:rPr lang="en-GB" sz="2600" dirty="0">
                <a:solidFill>
                  <a:srgbClr val="000000"/>
                </a:solidFill>
              </a:rPr>
              <a:t>	FUND RAISING</a:t>
            </a:r>
          </a:p>
          <a:p>
            <a:pPr lvl="3">
              <a:lnSpc>
                <a:spcPct val="90000"/>
              </a:lnSpc>
            </a:pPr>
            <a:r>
              <a:rPr lang="en-GB" sz="2600" dirty="0">
                <a:solidFill>
                  <a:srgbClr val="000000"/>
                </a:solidFill>
              </a:rPr>
              <a:t>Identify suitable grants and write applications</a:t>
            </a:r>
          </a:p>
          <a:p>
            <a:pPr lvl="3">
              <a:lnSpc>
                <a:spcPct val="90000"/>
              </a:lnSpc>
            </a:pPr>
            <a:r>
              <a:rPr lang="en-GB" sz="2600" dirty="0">
                <a:solidFill>
                  <a:srgbClr val="000000"/>
                </a:solidFill>
              </a:rPr>
              <a:t>Follow up spending and give feedback to funders</a:t>
            </a:r>
          </a:p>
          <a:p>
            <a:pPr marL="457200" lvl="1" indent="0">
              <a:lnSpc>
                <a:spcPct val="90000"/>
              </a:lnSpc>
              <a:buNone/>
            </a:pPr>
            <a:endParaRPr lang="en-GB" sz="2600" dirty="0">
              <a:solidFill>
                <a:srgbClr val="000000"/>
              </a:solidFill>
            </a:endParaRPr>
          </a:p>
          <a:p>
            <a:pPr marL="457200" lvl="1" indent="0">
              <a:lnSpc>
                <a:spcPct val="90000"/>
              </a:lnSpc>
              <a:buNone/>
            </a:pPr>
            <a:r>
              <a:rPr lang="en-GB" sz="2600" dirty="0">
                <a:solidFill>
                  <a:srgbClr val="000000"/>
                </a:solidFill>
              </a:rPr>
              <a:t>		SIMPLE MAINTENANCE TASKS</a:t>
            </a:r>
          </a:p>
          <a:p>
            <a:pPr marL="457200" lvl="1" indent="0">
              <a:lnSpc>
                <a:spcPct val="90000"/>
              </a:lnSpc>
              <a:buNone/>
            </a:pPr>
            <a:endParaRPr lang="en-GB" sz="2600" dirty="0">
              <a:solidFill>
                <a:srgbClr val="000000"/>
              </a:solidFill>
            </a:endParaRPr>
          </a:p>
          <a:p>
            <a:pPr marL="457200" lvl="1" indent="0">
              <a:lnSpc>
                <a:spcPct val="90000"/>
              </a:lnSpc>
              <a:buNone/>
            </a:pPr>
            <a:endParaRPr lang="en-GB" sz="2600" dirty="0">
              <a:solidFill>
                <a:srgbClr val="000000"/>
              </a:solidFill>
            </a:endParaRPr>
          </a:p>
          <a:p>
            <a:pPr>
              <a:lnSpc>
                <a:spcPct val="90000"/>
              </a:lnSpc>
            </a:pPr>
            <a:endParaRPr lang="en-GB" sz="800" dirty="0">
              <a:solidFill>
                <a:srgbClr val="000000"/>
              </a:solidFill>
            </a:endParaRPr>
          </a:p>
          <a:p>
            <a:pPr marL="0" indent="0">
              <a:lnSpc>
                <a:spcPct val="90000"/>
              </a:lnSpc>
              <a:buNone/>
            </a:pPr>
            <a:endParaRPr lang="en-GB" sz="800" dirty="0">
              <a:solidFill>
                <a:srgbClr val="000000"/>
              </a:solidFill>
            </a:endParaRPr>
          </a:p>
        </p:txBody>
      </p:sp>
    </p:spTree>
    <p:extLst>
      <p:ext uri="{BB962C8B-B14F-4D97-AF65-F5344CB8AC3E}">
        <p14:creationId xmlns:p14="http://schemas.microsoft.com/office/powerpoint/2010/main" val="42051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A15A9-C8A5-40A2-A58F-032AD51652C4}"/>
              </a:ext>
            </a:extLst>
          </p:cNvPr>
          <p:cNvPicPr>
            <a:picLocks noChangeAspect="1"/>
          </p:cNvPicPr>
          <p:nvPr/>
        </p:nvPicPr>
        <p:blipFill>
          <a:blip r:embed="rId3"/>
          <a:stretch>
            <a:fillRect/>
          </a:stretch>
        </p:blipFill>
        <p:spPr>
          <a:xfrm>
            <a:off x="2836976" y="3591714"/>
            <a:ext cx="1150438" cy="1155916"/>
          </a:xfrm>
          <a:prstGeom prst="rect">
            <a:avLst/>
          </a:prstGeom>
        </p:spPr>
      </p:pic>
      <p:sp>
        <p:nvSpPr>
          <p:cNvPr id="34818" name="Rectangle 2"/>
          <p:cNvSpPr>
            <a:spLocks noGrp="1" noChangeArrowheads="1"/>
          </p:cNvSpPr>
          <p:nvPr>
            <p:ph type="title"/>
          </p:nvPr>
        </p:nvSpPr>
        <p:spPr/>
        <p:txBody>
          <a:bodyPr/>
          <a:lstStyle/>
          <a:p>
            <a:pPr eaLnBrk="1" hangingPunct="1">
              <a:defRPr/>
            </a:pPr>
            <a:r>
              <a:rPr lang="en-US" dirty="0">
                <a:cs typeface="+mj-cs"/>
              </a:rPr>
              <a:t>Park Improvements 2018</a:t>
            </a:r>
          </a:p>
        </p:txBody>
      </p:sp>
      <p:sp>
        <p:nvSpPr>
          <p:cNvPr id="17411" name="Rectangle 3"/>
          <p:cNvSpPr>
            <a:spLocks noGrp="1" noChangeArrowheads="1"/>
          </p:cNvSpPr>
          <p:nvPr>
            <p:ph type="body" idx="1"/>
          </p:nvPr>
        </p:nvSpPr>
        <p:spPr/>
        <p:txBody>
          <a:bodyPr/>
          <a:lstStyle/>
          <a:p>
            <a:pPr marL="0" indent="0" eaLnBrk="1" hangingPunct="1">
              <a:buFont typeface="Wingdings" panose="05000000000000000000" pitchFamily="2" charset="2"/>
              <a:buNone/>
            </a:pPr>
            <a:endParaRPr lang="en-US" altLang="en-US" sz="1800" i="1" dirty="0"/>
          </a:p>
          <a:p>
            <a:pPr marL="0" indent="0" eaLnBrk="1" hangingPunct="1">
              <a:buFont typeface="Wingdings" panose="05000000000000000000" pitchFamily="2" charset="2"/>
              <a:buNone/>
            </a:pPr>
            <a:endParaRPr lang="en-US" altLang="en-US" sz="1800" i="1" dirty="0"/>
          </a:p>
          <a:p>
            <a:pPr marL="0" indent="0" eaLnBrk="1" hangingPunct="1">
              <a:buFont typeface="Wingdings" panose="05000000000000000000" pitchFamily="2" charset="2"/>
              <a:buNone/>
            </a:pPr>
            <a:endParaRPr lang="en-US" altLang="en-US" sz="1800" i="1" dirty="0"/>
          </a:p>
          <a:p>
            <a:pPr marL="0" indent="0" eaLnBrk="1" hangingPunct="1">
              <a:buNone/>
            </a:pPr>
            <a:r>
              <a:rPr lang="en-US" altLang="en-US" sz="1800" i="1" dirty="0"/>
              <a:t>                                </a:t>
            </a:r>
          </a:p>
          <a:p>
            <a:pPr marL="0" indent="0" eaLnBrk="1" hangingPunct="1">
              <a:buFont typeface="Wingdings" panose="05000000000000000000" pitchFamily="2" charset="2"/>
              <a:buNone/>
            </a:pPr>
            <a:endParaRPr lang="en-US" altLang="en-US" sz="1800" i="1" dirty="0"/>
          </a:p>
          <a:p>
            <a:pPr marL="0" indent="0" eaLnBrk="1" hangingPunct="1">
              <a:buFont typeface="Wingdings" panose="05000000000000000000" pitchFamily="2" charset="2"/>
              <a:buNone/>
            </a:pPr>
            <a:endParaRPr lang="en-US" altLang="en-US" sz="1800" i="1" dirty="0"/>
          </a:p>
          <a:p>
            <a:pPr marL="0" indent="0" eaLnBrk="1" hangingPunct="1">
              <a:buFont typeface="Wingdings" panose="05000000000000000000" pitchFamily="2" charset="2"/>
              <a:buNone/>
            </a:pPr>
            <a:endParaRPr lang="en-US" altLang="en-US" sz="1800" i="1" dirty="0"/>
          </a:p>
          <a:p>
            <a:pPr marL="0" indent="0" eaLnBrk="1" hangingPunct="1">
              <a:buFont typeface="Wingdings" panose="05000000000000000000" pitchFamily="2" charset="2"/>
              <a:buNone/>
            </a:pPr>
            <a:endParaRPr lang="en-US" altLang="en-US" sz="1800" i="1" dirty="0"/>
          </a:p>
          <a:p>
            <a:pPr marL="0" indent="0" eaLnBrk="1" hangingPunct="1">
              <a:buFont typeface="Wingdings" panose="05000000000000000000" pitchFamily="2" charset="2"/>
              <a:buNone/>
            </a:pPr>
            <a:endParaRPr lang="en-US" altLang="en-US" sz="1800" i="1" dirty="0"/>
          </a:p>
          <a:p>
            <a:pPr marL="0" indent="0" eaLnBrk="1" hangingPunct="1">
              <a:buFont typeface="Wingdings" panose="05000000000000000000" pitchFamily="2" charset="2"/>
              <a:buNone/>
            </a:pPr>
            <a:endParaRPr lang="en-US" altLang="en-US" sz="1800" i="1" dirty="0"/>
          </a:p>
        </p:txBody>
      </p:sp>
      <p:pic>
        <p:nvPicPr>
          <p:cNvPr id="174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1937" y="1039815"/>
            <a:ext cx="2981971" cy="198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87F6E51-B7D1-4943-B345-0D0AB2BC500F}"/>
              </a:ext>
            </a:extLst>
          </p:cNvPr>
          <p:cNvSpPr txBox="1"/>
          <p:nvPr/>
        </p:nvSpPr>
        <p:spPr>
          <a:xfrm>
            <a:off x="5049672" y="1774208"/>
            <a:ext cx="3357349" cy="523220"/>
          </a:xfrm>
          <a:prstGeom prst="rect">
            <a:avLst/>
          </a:prstGeom>
          <a:noFill/>
        </p:spPr>
        <p:txBody>
          <a:bodyPr wrap="square" rtlCol="0">
            <a:spAutoFit/>
          </a:bodyPr>
          <a:lstStyle/>
          <a:p>
            <a:pPr algn="ctr"/>
            <a:r>
              <a:rPr lang="en-GB" sz="2800" dirty="0"/>
              <a:t>What can we say ?</a:t>
            </a:r>
          </a:p>
        </p:txBody>
      </p:sp>
      <p:sp>
        <p:nvSpPr>
          <p:cNvPr id="2" name="TextBox 1"/>
          <p:cNvSpPr txBox="1"/>
          <p:nvPr/>
        </p:nvSpPr>
        <p:spPr>
          <a:xfrm>
            <a:off x="1433126" y="3218413"/>
            <a:ext cx="1881556" cy="3108543"/>
          </a:xfrm>
          <a:prstGeom prst="rect">
            <a:avLst/>
          </a:prstGeom>
          <a:noFill/>
        </p:spPr>
        <p:txBody>
          <a:bodyPr wrap="square" rtlCol="0">
            <a:spAutoFit/>
          </a:bodyPr>
          <a:lstStyle/>
          <a:p>
            <a:r>
              <a:rPr lang="en-GB" sz="2800" dirty="0">
                <a:solidFill>
                  <a:srgbClr val="437E06"/>
                </a:solidFill>
              </a:rPr>
              <a:t>Thank you Fabio </a:t>
            </a:r>
          </a:p>
          <a:p>
            <a:r>
              <a:rPr lang="en-GB" sz="2800" dirty="0">
                <a:solidFill>
                  <a:srgbClr val="437E06"/>
                </a:solidFill>
              </a:rPr>
              <a:t>and FC </a:t>
            </a:r>
            <a:r>
              <a:rPr lang="en-GB" sz="2800" dirty="0" err="1">
                <a:solidFill>
                  <a:srgbClr val="437E06"/>
                </a:solidFill>
              </a:rPr>
              <a:t>Elmstead</a:t>
            </a:r>
            <a:r>
              <a:rPr lang="en-GB" sz="2800" dirty="0">
                <a:solidFill>
                  <a:srgbClr val="437E06"/>
                </a:solidFill>
              </a:rPr>
              <a:t>  for seeing this through</a:t>
            </a:r>
          </a:p>
        </p:txBody>
      </p:sp>
      <p:pic>
        <p:nvPicPr>
          <p:cNvPr id="4" name="Picture 3">
            <a:extLst>
              <a:ext uri="{FF2B5EF4-FFF2-40B4-BE49-F238E27FC236}">
                <a16:creationId xmlns:a16="http://schemas.microsoft.com/office/drawing/2014/main" id="{4601BFA1-66AB-43F9-840E-1BB2C6828BA0}"/>
              </a:ext>
            </a:extLst>
          </p:cNvPr>
          <p:cNvPicPr>
            <a:picLocks noChangeAspect="1"/>
          </p:cNvPicPr>
          <p:nvPr/>
        </p:nvPicPr>
        <p:blipFill>
          <a:blip r:embed="rId5"/>
          <a:stretch>
            <a:fillRect/>
          </a:stretch>
        </p:blipFill>
        <p:spPr>
          <a:xfrm>
            <a:off x="4363908" y="3028230"/>
            <a:ext cx="4585066" cy="3438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2250ED2-55FC-47F1-AA4F-CC1F49FF0D86}"/>
              </a:ext>
            </a:extLst>
          </p:cNvPr>
          <p:cNvPicPr>
            <a:picLocks noChangeAspect="1"/>
          </p:cNvPicPr>
          <p:nvPr/>
        </p:nvPicPr>
        <p:blipFill rotWithShape="1">
          <a:blip r:embed="rId3">
            <a:alphaModFix/>
            <a:extLst/>
          </a:blip>
          <a:srcRect t="17473" r="4" b="7529"/>
          <a:stretch/>
        </p:blipFill>
        <p:spPr>
          <a:xfrm>
            <a:off x="2223116" y="450039"/>
            <a:ext cx="2275419" cy="2253692"/>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6" name="Picture 15">
            <a:extLst>
              <a:ext uri="{FF2B5EF4-FFF2-40B4-BE49-F238E27FC236}">
                <a16:creationId xmlns:a16="http://schemas.microsoft.com/office/drawing/2014/main" id="{196AB7D1-3659-4B7D-933C-0C1DFBA64143}"/>
              </a:ext>
            </a:extLst>
          </p:cNvPr>
          <p:cNvPicPr>
            <a:picLocks noChangeAspect="1"/>
          </p:cNvPicPr>
          <p:nvPr/>
        </p:nvPicPr>
        <p:blipFill rotWithShape="1">
          <a:blip r:embed="rId4">
            <a:alphaModFix/>
            <a:extLst/>
          </a:blip>
          <a:srcRect t="13223" b="11776"/>
          <a:stretch/>
        </p:blipFill>
        <p:spPr>
          <a:xfrm>
            <a:off x="2648028" y="2591852"/>
            <a:ext cx="3315914" cy="331591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Picture 4">
            <a:extLst>
              <a:ext uri="{FF2B5EF4-FFF2-40B4-BE49-F238E27FC236}">
                <a16:creationId xmlns:a16="http://schemas.microsoft.com/office/drawing/2014/main" id="{5D2E656C-8986-41CD-ABC2-2FCDCDEC4AFC}"/>
              </a:ext>
            </a:extLst>
          </p:cNvPr>
          <p:cNvPicPr>
            <a:picLocks noChangeAspect="1"/>
          </p:cNvPicPr>
          <p:nvPr/>
        </p:nvPicPr>
        <p:blipFill rotWithShape="1">
          <a:blip r:embed="rId5">
            <a:alphaModFix/>
            <a:extLst/>
          </a:blip>
          <a:srcRect r="-1" b="14573"/>
          <a:stretch/>
        </p:blipFill>
        <p:spPr>
          <a:xfrm>
            <a:off x="5690971" y="3910831"/>
            <a:ext cx="3453029" cy="2949784"/>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effectLst>
            <a:softEdge rad="0"/>
          </a:effectLst>
        </p:spPr>
      </p:pic>
      <p:pic>
        <p:nvPicPr>
          <p:cNvPr id="25" name="Picture 24">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24989"/>
          <a:stretch/>
        </p:blipFill>
        <p:spPr>
          <a:xfrm>
            <a:off x="0" y="0"/>
            <a:ext cx="9144000" cy="6857020"/>
          </a:xfrm>
          <a:prstGeom prst="rect">
            <a:avLst/>
          </a:prstGeom>
        </p:spPr>
      </p:pic>
      <p:sp>
        <p:nvSpPr>
          <p:cNvPr id="2" name="Title 1"/>
          <p:cNvSpPr>
            <a:spLocks noGrp="1"/>
          </p:cNvSpPr>
          <p:nvPr>
            <p:ph type="title"/>
          </p:nvPr>
        </p:nvSpPr>
        <p:spPr>
          <a:xfrm>
            <a:off x="402137" y="2076145"/>
            <a:ext cx="3212312" cy="1090538"/>
          </a:xfrm>
        </p:spPr>
        <p:txBody>
          <a:bodyPr>
            <a:normAutofit/>
          </a:bodyPr>
          <a:lstStyle/>
          <a:p>
            <a:pPr>
              <a:lnSpc>
                <a:spcPct val="90000"/>
              </a:lnSpc>
            </a:pPr>
            <a:r>
              <a:rPr lang="en-GB" sz="2600">
                <a:solidFill>
                  <a:srgbClr val="000000"/>
                </a:solidFill>
              </a:rPr>
              <a:t> Other Park improvements  2018</a:t>
            </a:r>
          </a:p>
        </p:txBody>
      </p:sp>
      <p:sp>
        <p:nvSpPr>
          <p:cNvPr id="3" name="Content Placeholder 2"/>
          <p:cNvSpPr>
            <a:spLocks noGrp="1"/>
          </p:cNvSpPr>
          <p:nvPr>
            <p:ph idx="1"/>
          </p:nvPr>
        </p:nvSpPr>
        <p:spPr>
          <a:xfrm>
            <a:off x="0" y="3910831"/>
            <a:ext cx="3212055" cy="2679109"/>
          </a:xfrm>
        </p:spPr>
        <p:txBody>
          <a:bodyPr anchor="ctr">
            <a:normAutofit fontScale="62500" lnSpcReduction="20000"/>
          </a:bodyPr>
          <a:lstStyle/>
          <a:p>
            <a:pPr>
              <a:lnSpc>
                <a:spcPct val="90000"/>
              </a:lnSpc>
            </a:pPr>
            <a:endParaRPr lang="en-GB" sz="1500" dirty="0">
              <a:solidFill>
                <a:srgbClr val="000000"/>
              </a:solidFill>
            </a:endParaRPr>
          </a:p>
          <a:p>
            <a:pPr>
              <a:lnSpc>
                <a:spcPct val="90000"/>
              </a:lnSpc>
            </a:pPr>
            <a:endParaRPr lang="en-GB" sz="1500" dirty="0">
              <a:solidFill>
                <a:srgbClr val="000000"/>
              </a:solidFill>
            </a:endParaRPr>
          </a:p>
          <a:p>
            <a:pPr>
              <a:lnSpc>
                <a:spcPct val="90000"/>
              </a:lnSpc>
            </a:pPr>
            <a:endParaRPr lang="en-GB" sz="1500" dirty="0">
              <a:solidFill>
                <a:srgbClr val="000000"/>
              </a:solidFill>
            </a:endParaRPr>
          </a:p>
          <a:p>
            <a:pPr>
              <a:lnSpc>
                <a:spcPct val="90000"/>
              </a:lnSpc>
            </a:pPr>
            <a:endParaRPr lang="en-GB" sz="1500" dirty="0">
              <a:solidFill>
                <a:srgbClr val="000000"/>
              </a:solidFill>
            </a:endParaRPr>
          </a:p>
          <a:p>
            <a:pPr>
              <a:lnSpc>
                <a:spcPct val="90000"/>
              </a:lnSpc>
            </a:pPr>
            <a:endParaRPr lang="en-GB" sz="1500" dirty="0">
              <a:solidFill>
                <a:srgbClr val="000000"/>
              </a:solidFill>
            </a:endParaRPr>
          </a:p>
          <a:p>
            <a:pPr>
              <a:lnSpc>
                <a:spcPct val="90000"/>
              </a:lnSpc>
            </a:pPr>
            <a:r>
              <a:rPr lang="en-GB" sz="2900" dirty="0">
                <a:solidFill>
                  <a:srgbClr val="000000"/>
                </a:solidFill>
              </a:rPr>
              <a:t>Improved planting around Empress Drive Entrance </a:t>
            </a:r>
          </a:p>
          <a:p>
            <a:pPr>
              <a:lnSpc>
                <a:spcPct val="90000"/>
              </a:lnSpc>
            </a:pPr>
            <a:endParaRPr lang="en-GB" sz="2900" dirty="0">
              <a:solidFill>
                <a:srgbClr val="000000"/>
              </a:solidFill>
            </a:endParaRPr>
          </a:p>
          <a:p>
            <a:pPr>
              <a:lnSpc>
                <a:spcPct val="90000"/>
              </a:lnSpc>
            </a:pPr>
            <a:r>
              <a:rPr lang="en-GB" sz="2900" dirty="0">
                <a:solidFill>
                  <a:srgbClr val="000000"/>
                </a:solidFill>
              </a:rPr>
              <a:t>Thanks to </a:t>
            </a:r>
            <a:r>
              <a:rPr lang="en-GB" sz="2900" dirty="0" err="1">
                <a:solidFill>
                  <a:srgbClr val="000000"/>
                </a:solidFill>
              </a:rPr>
              <a:t>idVerde</a:t>
            </a:r>
            <a:r>
              <a:rPr lang="en-GB" sz="2900" dirty="0">
                <a:solidFill>
                  <a:srgbClr val="000000"/>
                </a:solidFill>
              </a:rPr>
              <a:t>. </a:t>
            </a:r>
          </a:p>
          <a:p>
            <a:pPr>
              <a:lnSpc>
                <a:spcPct val="90000"/>
              </a:lnSpc>
            </a:pPr>
            <a:endParaRPr lang="en-GB" sz="2900" dirty="0">
              <a:solidFill>
                <a:srgbClr val="000000"/>
              </a:solidFill>
            </a:endParaRPr>
          </a:p>
          <a:p>
            <a:pPr>
              <a:lnSpc>
                <a:spcPct val="90000"/>
              </a:lnSpc>
            </a:pPr>
            <a:r>
              <a:rPr lang="en-GB" sz="2900" dirty="0">
                <a:solidFill>
                  <a:srgbClr val="000000"/>
                </a:solidFill>
              </a:rPr>
              <a:t> FOCRG volunteers, with local Cubs and Brownies, help to maintain.</a:t>
            </a:r>
          </a:p>
          <a:p>
            <a:pPr marL="0" indent="0">
              <a:lnSpc>
                <a:spcPct val="90000"/>
              </a:lnSpc>
              <a:buNone/>
            </a:pPr>
            <a:endParaRPr lang="en-GB" sz="2900" dirty="0">
              <a:solidFill>
                <a:srgbClr val="000000"/>
              </a:solidFill>
            </a:endParaRPr>
          </a:p>
          <a:p>
            <a:pPr marL="0" indent="0">
              <a:lnSpc>
                <a:spcPct val="90000"/>
              </a:lnSpc>
              <a:buNone/>
            </a:pPr>
            <a:endParaRPr lang="en-GB" sz="1500" dirty="0">
              <a:solidFill>
                <a:srgbClr val="000000"/>
              </a:solidFill>
            </a:endParaRPr>
          </a:p>
          <a:p>
            <a:pPr marL="0" indent="0">
              <a:lnSpc>
                <a:spcPct val="90000"/>
              </a:lnSpc>
              <a:buNone/>
            </a:pPr>
            <a:endParaRPr lang="en-GB" sz="1500" dirty="0">
              <a:solidFill>
                <a:srgbClr val="000000"/>
              </a:solidFill>
            </a:endParaRPr>
          </a:p>
          <a:p>
            <a:pPr marL="0" indent="0">
              <a:lnSpc>
                <a:spcPct val="90000"/>
              </a:lnSpc>
              <a:buNone/>
            </a:pPr>
            <a:endParaRPr lang="en-GB" sz="1500" dirty="0">
              <a:solidFill>
                <a:srgbClr val="000000"/>
              </a:solidFill>
            </a:endParaRPr>
          </a:p>
          <a:p>
            <a:pPr marL="0" indent="0">
              <a:lnSpc>
                <a:spcPct val="90000"/>
              </a:lnSpc>
              <a:buNone/>
            </a:pPr>
            <a:endParaRPr lang="en-GB" sz="1500" dirty="0">
              <a:solidFill>
                <a:srgbClr val="000000"/>
              </a:solidFill>
            </a:endParaRPr>
          </a:p>
          <a:p>
            <a:pPr marL="0" indent="0">
              <a:lnSpc>
                <a:spcPct val="90000"/>
              </a:lnSpc>
              <a:buNone/>
            </a:pPr>
            <a:endParaRPr lang="en-GB" sz="1500" dirty="0">
              <a:solidFill>
                <a:srgbClr val="000000"/>
              </a:solidFill>
            </a:endParaRPr>
          </a:p>
          <a:p>
            <a:pPr marL="0" indent="0">
              <a:lnSpc>
                <a:spcPct val="90000"/>
              </a:lnSpc>
              <a:buNone/>
            </a:pPr>
            <a:endParaRPr lang="en-GB" sz="1500" dirty="0">
              <a:solidFill>
                <a:srgbClr val="000000"/>
              </a:solidFill>
            </a:endParaRPr>
          </a:p>
          <a:p>
            <a:pPr>
              <a:lnSpc>
                <a:spcPct val="90000"/>
              </a:lnSpc>
            </a:pPr>
            <a:endParaRPr lang="en-GB" sz="1500" dirty="0">
              <a:solidFill>
                <a:srgbClr val="000000"/>
              </a:solidFill>
            </a:endParaRPr>
          </a:p>
          <a:p>
            <a:pPr marL="0" indent="0">
              <a:lnSpc>
                <a:spcPct val="90000"/>
              </a:lnSpc>
              <a:buNone/>
            </a:pPr>
            <a:endParaRPr lang="en-GB" sz="1500" dirty="0">
              <a:solidFill>
                <a:srgbClr val="000000"/>
              </a:solidFill>
            </a:endParaRPr>
          </a:p>
        </p:txBody>
      </p:sp>
      <p:pic>
        <p:nvPicPr>
          <p:cNvPr id="30" name="Picture 29">
            <a:extLst>
              <a:ext uri="{FF2B5EF4-FFF2-40B4-BE49-F238E27FC236}">
                <a16:creationId xmlns:a16="http://schemas.microsoft.com/office/drawing/2014/main" id="{30A760DF-5037-4183-BE6A-FEC3FE519306}"/>
              </a:ext>
            </a:extLst>
          </p:cNvPr>
          <p:cNvPicPr>
            <a:picLocks noChangeAspect="1"/>
          </p:cNvPicPr>
          <p:nvPr/>
        </p:nvPicPr>
        <p:blipFill rotWithShape="1">
          <a:blip r:embed="rId7">
            <a:alphaModFix/>
            <a:extLst/>
          </a:blip>
          <a:srcRect t="12149" r="2" b="23551"/>
          <a:stretch/>
        </p:blipFill>
        <p:spPr>
          <a:xfrm>
            <a:off x="4739475" y="1"/>
            <a:ext cx="4404525" cy="3776243"/>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effectLst>
            <a:softEdge rad="0"/>
          </a:effectLst>
        </p:spPr>
      </p:pic>
    </p:spTree>
    <p:extLst>
      <p:ext uri="{BB962C8B-B14F-4D97-AF65-F5344CB8AC3E}">
        <p14:creationId xmlns:p14="http://schemas.microsoft.com/office/powerpoint/2010/main" val="4142109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5329" y="2795"/>
            <a:ext cx="6468672" cy="6842743"/>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2" name="Picture 41">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4833"/>
          <a:stretch/>
        </p:blipFill>
        <p:spPr>
          <a:xfrm flipH="1">
            <a:off x="0" y="0"/>
            <a:ext cx="9144000" cy="6842743"/>
          </a:xfrm>
          <a:prstGeom prst="rect">
            <a:avLst/>
          </a:prstGeom>
        </p:spPr>
      </p:pic>
      <p:sp>
        <p:nvSpPr>
          <p:cNvPr id="44"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2453" y="-2795"/>
            <a:ext cx="3753812" cy="2253410"/>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8" name="Picture 17">
            <a:extLst>
              <a:ext uri="{FF2B5EF4-FFF2-40B4-BE49-F238E27FC236}">
                <a16:creationId xmlns:a16="http://schemas.microsoft.com/office/drawing/2014/main" id="{93BFCA52-7485-4E78-95B9-C15B39896AB6}"/>
              </a:ext>
            </a:extLst>
          </p:cNvPr>
          <p:cNvPicPr>
            <a:picLocks noChangeAspect="1"/>
          </p:cNvPicPr>
          <p:nvPr/>
        </p:nvPicPr>
        <p:blipFill>
          <a:blip r:embed="rId4"/>
          <a:stretch>
            <a:fillRect/>
          </a:stretch>
        </p:blipFill>
        <p:spPr>
          <a:xfrm>
            <a:off x="4138167" y="410736"/>
            <a:ext cx="2653560" cy="907796"/>
          </a:xfrm>
          <a:prstGeom prst="rect">
            <a:avLst/>
          </a:prstGeom>
        </p:spPr>
      </p:pic>
      <p:sp>
        <p:nvSpPr>
          <p:cNvPr id="2" name="Title 1">
            <a:extLst>
              <a:ext uri="{FF2B5EF4-FFF2-40B4-BE49-F238E27FC236}">
                <a16:creationId xmlns:a16="http://schemas.microsoft.com/office/drawing/2014/main" id="{8289F624-67C5-4046-91D9-7D4348138AB8}"/>
              </a:ext>
            </a:extLst>
          </p:cNvPr>
          <p:cNvSpPr>
            <a:spLocks noGrp="1"/>
          </p:cNvSpPr>
          <p:nvPr>
            <p:ph type="title"/>
          </p:nvPr>
        </p:nvSpPr>
        <p:spPr>
          <a:xfrm>
            <a:off x="441579" y="1459467"/>
            <a:ext cx="3858768" cy="1090538"/>
          </a:xfrm>
        </p:spPr>
        <p:txBody>
          <a:bodyPr vert="horz" lIns="91440" tIns="45720" rIns="91440" bIns="45720" rtlCol="0">
            <a:normAutofit/>
          </a:bodyPr>
          <a:lstStyle/>
          <a:p>
            <a:pPr eaLnBrk="1" hangingPunct="1"/>
            <a:r>
              <a:rPr lang="en-US" sz="3000" kern="1200">
                <a:solidFill>
                  <a:srgbClr val="000000"/>
                </a:solidFill>
                <a:latin typeface="+mj-lt"/>
                <a:ea typeface="+mj-ea"/>
                <a:cs typeface="+mj-cs"/>
              </a:rPr>
              <a:t>New bridge over ditch</a:t>
            </a:r>
          </a:p>
        </p:txBody>
      </p:sp>
      <p:sp>
        <p:nvSpPr>
          <p:cNvPr id="19" name="Content Placeholder 18">
            <a:extLst>
              <a:ext uri="{FF2B5EF4-FFF2-40B4-BE49-F238E27FC236}">
                <a16:creationId xmlns:a16="http://schemas.microsoft.com/office/drawing/2014/main" id="{99CD1127-5580-45F5-96A8-A7A704ABE0B5}"/>
              </a:ext>
            </a:extLst>
          </p:cNvPr>
          <p:cNvSpPr>
            <a:spLocks noGrp="1"/>
          </p:cNvSpPr>
          <p:nvPr>
            <p:ph idx="1"/>
          </p:nvPr>
        </p:nvSpPr>
        <p:spPr>
          <a:xfrm>
            <a:off x="441579" y="2673512"/>
            <a:ext cx="3858768" cy="2729467"/>
          </a:xfrm>
        </p:spPr>
        <p:txBody>
          <a:bodyPr vert="horz" lIns="91440" tIns="45720" rIns="91440" bIns="45720" rtlCol="0" anchor="ctr">
            <a:normAutofit/>
          </a:bodyPr>
          <a:lstStyle/>
          <a:p>
            <a:pPr marL="0" indent="0" eaLnBrk="1" hangingPunct="1">
              <a:spcBef>
                <a:spcPts val="1000"/>
              </a:spcBef>
              <a:buNone/>
            </a:pPr>
            <a:r>
              <a:rPr lang="en-US" sz="4000" b="1" kern="1200" dirty="0">
                <a:solidFill>
                  <a:srgbClr val="000000"/>
                </a:solidFill>
                <a:latin typeface="+mn-lt"/>
                <a:ea typeface="+mn-ea"/>
                <a:cs typeface="+mn-cs"/>
              </a:rPr>
              <a:t>THANK YOU</a:t>
            </a:r>
          </a:p>
        </p:txBody>
      </p:sp>
      <p:sp>
        <p:nvSpPr>
          <p:cNvPr id="46"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0036" y="3000084"/>
            <a:ext cx="4723965" cy="3842659"/>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7" name="Content Placeholder 4">
            <a:extLst>
              <a:ext uri="{FF2B5EF4-FFF2-40B4-BE49-F238E27FC236}">
                <a16:creationId xmlns:a16="http://schemas.microsoft.com/office/drawing/2014/main" id="{923F0369-00E7-4275-A32E-9EE1954B3D1B}"/>
              </a:ext>
            </a:extLst>
          </p:cNvPr>
          <p:cNvPicPr>
            <a:picLocks noChangeAspect="1"/>
          </p:cNvPicPr>
          <p:nvPr/>
        </p:nvPicPr>
        <p:blipFill rotWithShape="1">
          <a:blip r:embed="rId5">
            <a:extLst/>
          </a:blip>
          <a:srcRect r="1" b="13695"/>
          <a:stretch/>
        </p:blipFill>
        <p:spPr>
          <a:xfrm>
            <a:off x="5853441" y="3996520"/>
            <a:ext cx="2375413" cy="2733495"/>
          </a:xfrm>
          <a:prstGeom prst="rect">
            <a:avLst/>
          </a:prstGeom>
        </p:spPr>
      </p:pic>
    </p:spTree>
    <p:extLst>
      <p:ext uri="{BB962C8B-B14F-4D97-AF65-F5344CB8AC3E}">
        <p14:creationId xmlns:p14="http://schemas.microsoft.com/office/powerpoint/2010/main" val="1828174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7363-EF6A-4843-9F7B-1F8EBCB22445}"/>
              </a:ext>
            </a:extLst>
          </p:cNvPr>
          <p:cNvSpPr>
            <a:spLocks noGrp="1"/>
          </p:cNvSpPr>
          <p:nvPr>
            <p:ph type="title"/>
          </p:nvPr>
        </p:nvSpPr>
        <p:spPr>
          <a:xfrm>
            <a:off x="4156118" y="3886416"/>
            <a:ext cx="4403031" cy="870475"/>
          </a:xfrm>
        </p:spPr>
        <p:txBody>
          <a:bodyPr vert="horz" lIns="91440" tIns="45720" rIns="91440" bIns="45720" rtlCol="0" anchor="t">
            <a:noAutofit/>
          </a:bodyPr>
          <a:lstStyle/>
          <a:p>
            <a:pPr algn="r" defTabSz="685800" eaLnBrk="1" hangingPunct="1">
              <a:lnSpc>
                <a:spcPct val="90000"/>
              </a:lnSpc>
            </a:pPr>
            <a:r>
              <a:rPr lang="en-US" sz="2800" kern="1200" dirty="0">
                <a:solidFill>
                  <a:srgbClr val="000000"/>
                </a:solidFill>
                <a:latin typeface="+mj-lt"/>
                <a:ea typeface="+mj-ea"/>
                <a:cs typeface="+mj-cs"/>
              </a:rPr>
              <a:t>SHADE GARDEN PROJECT</a:t>
            </a:r>
            <a:br>
              <a:rPr lang="en-US" sz="2800" kern="1200" dirty="0">
                <a:solidFill>
                  <a:srgbClr val="000000"/>
                </a:solidFill>
                <a:latin typeface="+mj-lt"/>
                <a:ea typeface="+mj-ea"/>
                <a:cs typeface="+mj-cs"/>
              </a:rPr>
            </a:br>
            <a:r>
              <a:rPr lang="en-US" sz="2800" b="0" kern="1200" dirty="0">
                <a:solidFill>
                  <a:srgbClr val="000000"/>
                </a:solidFill>
                <a:latin typeface="+mj-lt"/>
                <a:ea typeface="+mj-ea"/>
                <a:cs typeface="+mj-cs"/>
              </a:rPr>
              <a:t>Rock “pools”, habitat haven,</a:t>
            </a:r>
            <a:br>
              <a:rPr lang="en-US" sz="2800" b="0" kern="1200" dirty="0">
                <a:solidFill>
                  <a:srgbClr val="000000"/>
                </a:solidFill>
                <a:latin typeface="+mj-lt"/>
                <a:ea typeface="+mj-ea"/>
                <a:cs typeface="+mj-cs"/>
              </a:rPr>
            </a:br>
            <a:r>
              <a:rPr lang="en-US" sz="2800" b="0" kern="1200" dirty="0">
                <a:solidFill>
                  <a:srgbClr val="000000"/>
                </a:solidFill>
                <a:latin typeface="+mj-lt"/>
                <a:ea typeface="+mj-ea"/>
                <a:cs typeface="+mj-cs"/>
              </a:rPr>
              <a:t>planting bulbs, wildflowers and ferns</a:t>
            </a:r>
          </a:p>
        </p:txBody>
      </p:sp>
      <p:pic>
        <p:nvPicPr>
          <p:cNvPr id="6" name="Picture 5">
            <a:extLst>
              <a:ext uri="{FF2B5EF4-FFF2-40B4-BE49-F238E27FC236}">
                <a16:creationId xmlns:a16="http://schemas.microsoft.com/office/drawing/2014/main" id="{4CC09B34-4297-4501-B519-12E101A41A6D}"/>
              </a:ext>
            </a:extLst>
          </p:cNvPr>
          <p:cNvPicPr>
            <a:picLocks noChangeAspect="1"/>
          </p:cNvPicPr>
          <p:nvPr/>
        </p:nvPicPr>
        <p:blipFill rotWithShape="1">
          <a:blip r:embed="rId2">
            <a:alphaModFix/>
            <a:extLst/>
          </a:blip>
          <a:srcRect t="12085" b="4967"/>
          <a:stretch/>
        </p:blipFill>
        <p:spPr>
          <a:xfrm>
            <a:off x="2050063" y="10"/>
            <a:ext cx="3161753" cy="2536337"/>
          </a:xfrm>
          <a:custGeom>
            <a:avLst/>
            <a:gdLst>
              <a:gd name="connsiteX0" fmla="*/ 431362 w 4215670"/>
              <a:gd name="connsiteY0" fmla="*/ 0 h 3381796"/>
              <a:gd name="connsiteX1" fmla="*/ 3784309 w 4215670"/>
              <a:gd name="connsiteY1" fmla="*/ 0 h 3381796"/>
              <a:gd name="connsiteX2" fmla="*/ 3855685 w 4215670"/>
              <a:gd name="connsiteY2" fmla="*/ 95451 h 3381796"/>
              <a:gd name="connsiteX3" fmla="*/ 4215670 w 4215670"/>
              <a:gd name="connsiteY3" fmla="*/ 1273961 h 3381796"/>
              <a:gd name="connsiteX4" fmla="*/ 2107836 w 4215670"/>
              <a:gd name="connsiteY4" fmla="*/ 3381796 h 3381796"/>
              <a:gd name="connsiteX5" fmla="*/ 0 w 4215670"/>
              <a:gd name="connsiteY5" fmla="*/ 1273961 h 3381796"/>
              <a:gd name="connsiteX6" fmla="*/ 359986 w 4215670"/>
              <a:gd name="connsiteY6" fmla="*/ 95451 h 33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effectLst>
            <a:softEdge rad="0"/>
          </a:effectLst>
        </p:spPr>
      </p:pic>
      <p:pic>
        <p:nvPicPr>
          <p:cNvPr id="8" name="Picture 7">
            <a:extLst>
              <a:ext uri="{FF2B5EF4-FFF2-40B4-BE49-F238E27FC236}">
                <a16:creationId xmlns:a16="http://schemas.microsoft.com/office/drawing/2014/main" id="{D43821C8-F739-4071-A05B-927C5FB488DF}"/>
              </a:ext>
            </a:extLst>
          </p:cNvPr>
          <p:cNvPicPr>
            <a:picLocks noChangeAspect="1"/>
          </p:cNvPicPr>
          <p:nvPr/>
        </p:nvPicPr>
        <p:blipFill rotWithShape="1">
          <a:blip r:embed="rId3">
            <a:alphaModFix/>
            <a:extLst/>
          </a:blip>
          <a:srcRect l="3542" r="2600"/>
          <a:stretch/>
        </p:blipFill>
        <p:spPr>
          <a:xfrm>
            <a:off x="-3584" y="2710211"/>
            <a:ext cx="3893075" cy="4147789"/>
          </a:xfrm>
          <a:custGeom>
            <a:avLst/>
            <a:gdLst>
              <a:gd name="connsiteX0" fmla="*/ 1986067 w 5190767"/>
              <a:gd name="connsiteY0" fmla="*/ 0 h 5530385"/>
              <a:gd name="connsiteX1" fmla="*/ 5190767 w 5190767"/>
              <a:gd name="connsiteY1" fmla="*/ 3204701 h 5530385"/>
              <a:gd name="connsiteX2" fmla="*/ 4252132 w 5190767"/>
              <a:gd name="connsiteY2" fmla="*/ 5470767 h 5530385"/>
              <a:gd name="connsiteX3" fmla="*/ 4186536 w 5190767"/>
              <a:gd name="connsiteY3" fmla="*/ 5530385 h 5530385"/>
              <a:gd name="connsiteX4" fmla="*/ 0 w 5190767"/>
              <a:gd name="connsiteY4" fmla="*/ 5530385 h 5530385"/>
              <a:gd name="connsiteX5" fmla="*/ 0 w 5190767"/>
              <a:gd name="connsiteY5" fmla="*/ 692598 h 5530385"/>
              <a:gd name="connsiteX6" fmla="*/ 194287 w 5190767"/>
              <a:gd name="connsiteY6" fmla="*/ 547313 h 5530385"/>
              <a:gd name="connsiteX7" fmla="*/ 1986067 w 5190767"/>
              <a:gd name="connsiteY7" fmla="*/ 0 h 553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effectLst>
            <a:softEdge rad="0"/>
          </a:effectLst>
        </p:spPr>
      </p:pic>
      <p:pic>
        <p:nvPicPr>
          <p:cNvPr id="4" name="Picture 3">
            <a:extLst>
              <a:ext uri="{FF2B5EF4-FFF2-40B4-BE49-F238E27FC236}">
                <a16:creationId xmlns:a16="http://schemas.microsoft.com/office/drawing/2014/main" id="{2577050A-60F4-4846-BF61-5E3C52FCFE61}"/>
              </a:ext>
            </a:extLst>
          </p:cNvPr>
          <p:cNvPicPr>
            <a:picLocks noChangeAspect="1"/>
          </p:cNvPicPr>
          <p:nvPr/>
        </p:nvPicPr>
        <p:blipFill rotWithShape="1">
          <a:blip r:embed="rId4">
            <a:alphaModFix/>
            <a:extLst/>
          </a:blip>
          <a:srcRect t="4161" r="-3" b="19710"/>
          <a:stretch/>
        </p:blipFill>
        <p:spPr>
          <a:xfrm>
            <a:off x="6005896" y="10"/>
            <a:ext cx="3138104" cy="3185243"/>
          </a:xfrm>
          <a:custGeom>
            <a:avLst/>
            <a:gdLst>
              <a:gd name="connsiteX0" fmla="*/ 807468 w 4184139"/>
              <a:gd name="connsiteY0" fmla="*/ 0 h 4247004"/>
              <a:gd name="connsiteX1" fmla="*/ 4068803 w 4184139"/>
              <a:gd name="connsiteY1" fmla="*/ 0 h 4247004"/>
              <a:gd name="connsiteX2" fmla="*/ 4162158 w 4184139"/>
              <a:gd name="connsiteY2" fmla="*/ 84846 h 4247004"/>
              <a:gd name="connsiteX3" fmla="*/ 4184139 w 4184139"/>
              <a:gd name="connsiteY3" fmla="*/ 109032 h 4247004"/>
              <a:gd name="connsiteX4" fmla="*/ 4184139 w 4184139"/>
              <a:gd name="connsiteY4" fmla="*/ 3508705 h 4247004"/>
              <a:gd name="connsiteX5" fmla="*/ 4162158 w 4184139"/>
              <a:gd name="connsiteY5" fmla="*/ 3532891 h 4247004"/>
              <a:gd name="connsiteX6" fmla="*/ 2438135 w 4184139"/>
              <a:gd name="connsiteY6" fmla="*/ 4247004 h 4247004"/>
              <a:gd name="connsiteX7" fmla="*/ 0 w 4184139"/>
              <a:gd name="connsiteY7" fmla="*/ 1808869 h 4247004"/>
              <a:gd name="connsiteX8" fmla="*/ 714113 w 4184139"/>
              <a:gd name="connsiteY8" fmla="*/ 84846 h 424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effectLst>
            <a:softEdge rad="0"/>
          </a:effectLst>
        </p:spPr>
      </p:pic>
    </p:spTree>
    <p:extLst>
      <p:ext uri="{BB962C8B-B14F-4D97-AF65-F5344CB8AC3E}">
        <p14:creationId xmlns:p14="http://schemas.microsoft.com/office/powerpoint/2010/main" val="1238243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25">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19"/>
            <a:ext cx="6486800" cy="6861919"/>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7">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043"/>
          <a:stretch/>
        </p:blipFill>
        <p:spPr>
          <a:xfrm flipH="1">
            <a:off x="-3" y="-3919"/>
            <a:ext cx="9144001" cy="6861919"/>
          </a:xfrm>
          <a:prstGeom prst="rect">
            <a:avLst/>
          </a:prstGeom>
        </p:spPr>
      </p:pic>
      <p:sp>
        <p:nvSpPr>
          <p:cNvPr id="2" name="Title 1">
            <a:extLst>
              <a:ext uri="{FF2B5EF4-FFF2-40B4-BE49-F238E27FC236}">
                <a16:creationId xmlns:a16="http://schemas.microsoft.com/office/drawing/2014/main" id="{1DCD672D-D30F-4A70-9352-896F09BABA4F}"/>
              </a:ext>
            </a:extLst>
          </p:cNvPr>
          <p:cNvSpPr>
            <a:spLocks noGrp="1"/>
          </p:cNvSpPr>
          <p:nvPr>
            <p:ph type="title"/>
          </p:nvPr>
        </p:nvSpPr>
        <p:spPr>
          <a:xfrm>
            <a:off x="5023383" y="918103"/>
            <a:ext cx="3629796" cy="1090538"/>
          </a:xfrm>
        </p:spPr>
        <p:txBody>
          <a:bodyPr vert="horz" lIns="91440" tIns="45720" rIns="91440" bIns="45720" rtlCol="0">
            <a:normAutofit/>
          </a:bodyPr>
          <a:lstStyle/>
          <a:p>
            <a:pPr defTabSz="685800" eaLnBrk="1" hangingPunct="1"/>
            <a:r>
              <a:rPr lang="en-US" sz="2700" kern="1200">
                <a:solidFill>
                  <a:srgbClr val="000000"/>
                </a:solidFill>
                <a:latin typeface="+mj-lt"/>
                <a:ea typeface="+mj-ea"/>
                <a:cs typeface="+mj-cs"/>
              </a:rPr>
              <a:t>“Keep Poop Away” Campaign</a:t>
            </a:r>
          </a:p>
        </p:txBody>
      </p:sp>
      <p:sp>
        <p:nvSpPr>
          <p:cNvPr id="24"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1491"/>
            <a:ext cx="3243983" cy="2706509"/>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Content Placeholder 22">
            <a:extLst>
              <a:ext uri="{FF2B5EF4-FFF2-40B4-BE49-F238E27FC236}">
                <a16:creationId xmlns:a16="http://schemas.microsoft.com/office/drawing/2014/main" id="{C9CD8CA1-71A5-4038-A698-3DAA52089AC8}"/>
              </a:ext>
            </a:extLst>
          </p:cNvPr>
          <p:cNvSpPr>
            <a:spLocks noGrp="1"/>
          </p:cNvSpPr>
          <p:nvPr>
            <p:ph idx="1"/>
          </p:nvPr>
        </p:nvSpPr>
        <p:spPr>
          <a:xfrm>
            <a:off x="6181015" y="2256040"/>
            <a:ext cx="2472164" cy="3049607"/>
          </a:xfrm>
        </p:spPr>
        <p:txBody>
          <a:bodyPr anchor="ctr">
            <a:noAutofit/>
          </a:bodyPr>
          <a:lstStyle/>
          <a:p>
            <a:pPr marL="0" indent="0">
              <a:buNone/>
            </a:pPr>
            <a:r>
              <a:rPr lang="en-US" sz="2000" dirty="0">
                <a:solidFill>
                  <a:srgbClr val="000000"/>
                </a:solidFill>
              </a:rPr>
              <a:t>Poo Bags sponsored by </a:t>
            </a:r>
          </a:p>
          <a:p>
            <a:r>
              <a:rPr lang="en-US" sz="2000" dirty="0">
                <a:solidFill>
                  <a:srgbClr val="000000"/>
                </a:solidFill>
              </a:rPr>
              <a:t>Pets at Home</a:t>
            </a:r>
          </a:p>
          <a:p>
            <a:r>
              <a:rPr lang="en-US" sz="2000" dirty="0" err="1">
                <a:solidFill>
                  <a:srgbClr val="000000"/>
                </a:solidFill>
              </a:rPr>
              <a:t>Tikspacs</a:t>
            </a:r>
            <a:r>
              <a:rPr lang="en-US" sz="2000" dirty="0">
                <a:solidFill>
                  <a:srgbClr val="000000"/>
                </a:solidFill>
              </a:rPr>
              <a:t> sponsors including Chislehurst Pet Pals</a:t>
            </a:r>
          </a:p>
        </p:txBody>
      </p:sp>
      <p:sp>
        <p:nvSpPr>
          <p:cNvPr id="27" name="Oval 31">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6777" y="2817257"/>
            <a:ext cx="2866978" cy="286697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63"/>
            <a:ext cx="4093259" cy="3467887"/>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1" name="Picture 10">
            <a:extLst>
              <a:ext uri="{FF2B5EF4-FFF2-40B4-BE49-F238E27FC236}">
                <a16:creationId xmlns:a16="http://schemas.microsoft.com/office/drawing/2014/main" id="{7CA77FDB-9E03-4A84-AE73-877458CF3174}"/>
              </a:ext>
            </a:extLst>
          </p:cNvPr>
          <p:cNvPicPr>
            <a:picLocks noChangeAspect="1"/>
          </p:cNvPicPr>
          <p:nvPr/>
        </p:nvPicPr>
        <p:blipFill rotWithShape="1">
          <a:blip r:embed="rId3">
            <a:alphaModFix/>
            <a:extLst/>
          </a:blip>
          <a:srcRect t="28599" b="9447"/>
          <a:stretch/>
        </p:blipFill>
        <p:spPr>
          <a:xfrm>
            <a:off x="20" y="4305680"/>
            <a:ext cx="3085185" cy="2548533"/>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31" name="Content Placeholder 4">
            <a:extLst>
              <a:ext uri="{FF2B5EF4-FFF2-40B4-BE49-F238E27FC236}">
                <a16:creationId xmlns:a16="http://schemas.microsoft.com/office/drawing/2014/main" id="{1A0E1FC6-9C32-4DD1-BA50-4009174CB344}"/>
              </a:ext>
            </a:extLst>
          </p:cNvPr>
          <p:cNvPicPr>
            <a:picLocks noChangeAspect="1"/>
          </p:cNvPicPr>
          <p:nvPr/>
        </p:nvPicPr>
        <p:blipFill rotWithShape="1">
          <a:blip r:embed="rId4">
            <a:alphaModFix/>
            <a:extLst/>
          </a:blip>
          <a:srcRect r="-2" b="-2"/>
          <a:stretch/>
        </p:blipFill>
        <p:spPr>
          <a:xfrm>
            <a:off x="3521834" y="2966567"/>
            <a:ext cx="2556863" cy="255686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Picture 6">
            <a:extLst>
              <a:ext uri="{FF2B5EF4-FFF2-40B4-BE49-F238E27FC236}">
                <a16:creationId xmlns:a16="http://schemas.microsoft.com/office/drawing/2014/main" id="{294BA916-328A-4AEB-8E08-FD058009591D}"/>
              </a:ext>
            </a:extLst>
          </p:cNvPr>
          <p:cNvPicPr>
            <a:picLocks noChangeAspect="1"/>
          </p:cNvPicPr>
          <p:nvPr/>
        </p:nvPicPr>
        <p:blipFill rotWithShape="1">
          <a:blip r:embed="rId5">
            <a:alphaModFix/>
            <a:extLst/>
          </a:blip>
          <a:srcRect r="10875" b="3"/>
          <a:stretch/>
        </p:blipFill>
        <p:spPr>
          <a:xfrm>
            <a:off x="1" y="-9668"/>
            <a:ext cx="3945364" cy="3319992"/>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Tree>
    <p:extLst>
      <p:ext uri="{BB962C8B-B14F-4D97-AF65-F5344CB8AC3E}">
        <p14:creationId xmlns:p14="http://schemas.microsoft.com/office/powerpoint/2010/main" val="215145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dirty="0"/>
              <a:t>Agenda</a:t>
            </a:r>
            <a:endParaRPr lang="en-US" dirty="0"/>
          </a:p>
        </p:txBody>
      </p:sp>
      <p:sp>
        <p:nvSpPr>
          <p:cNvPr id="5123" name="Rectangle 3"/>
          <p:cNvSpPr>
            <a:spLocks noGrp="1" noChangeArrowheads="1"/>
          </p:cNvSpPr>
          <p:nvPr>
            <p:ph type="body" idx="1"/>
          </p:nvPr>
        </p:nvSpPr>
        <p:spPr/>
        <p:txBody>
          <a:bodyPr/>
          <a:lstStyle/>
          <a:p>
            <a:pPr marL="0" indent="0" eaLnBrk="1" hangingPunct="1">
              <a:lnSpc>
                <a:spcPct val="80000"/>
              </a:lnSpc>
              <a:buNone/>
            </a:pPr>
            <a:endParaRPr lang="en-GB" altLang="en-US" sz="2000" b="1" dirty="0">
              <a:solidFill>
                <a:srgbClr val="038EC9"/>
              </a:solidFill>
            </a:endParaRPr>
          </a:p>
          <a:p>
            <a:pPr eaLnBrk="1" hangingPunct="1">
              <a:lnSpc>
                <a:spcPct val="80000"/>
              </a:lnSpc>
            </a:pPr>
            <a:r>
              <a:rPr lang="en-GB" altLang="en-US" sz="2000" b="1" dirty="0">
                <a:solidFill>
                  <a:srgbClr val="038EC9"/>
                </a:solidFill>
              </a:rPr>
              <a:t>Introductions</a:t>
            </a:r>
            <a:endParaRPr lang="en-GB" altLang="en-US" sz="2000" dirty="0"/>
          </a:p>
          <a:p>
            <a:pPr eaLnBrk="1" hangingPunct="1">
              <a:lnSpc>
                <a:spcPct val="80000"/>
              </a:lnSpc>
            </a:pPr>
            <a:r>
              <a:rPr lang="en-GB" altLang="en-US" sz="2000" b="1" dirty="0">
                <a:solidFill>
                  <a:srgbClr val="038EC9"/>
                </a:solidFill>
              </a:rPr>
              <a:t>Apologies for Absence</a:t>
            </a:r>
          </a:p>
          <a:p>
            <a:pPr eaLnBrk="1" hangingPunct="1">
              <a:lnSpc>
                <a:spcPct val="80000"/>
              </a:lnSpc>
            </a:pPr>
            <a:r>
              <a:rPr lang="en-GB" altLang="en-US" sz="2000" b="1" dirty="0">
                <a:solidFill>
                  <a:srgbClr val="038EC9"/>
                </a:solidFill>
              </a:rPr>
              <a:t>Election/re-election</a:t>
            </a:r>
            <a:r>
              <a:rPr lang="en-GB" altLang="en-US" sz="2000" dirty="0"/>
              <a:t> </a:t>
            </a:r>
            <a:r>
              <a:rPr lang="en-GB" altLang="en-US" sz="2000" b="1" dirty="0">
                <a:solidFill>
                  <a:srgbClr val="038EC9"/>
                </a:solidFill>
              </a:rPr>
              <a:t>of committee members</a:t>
            </a:r>
          </a:p>
          <a:p>
            <a:pPr eaLnBrk="1" hangingPunct="1">
              <a:lnSpc>
                <a:spcPct val="80000"/>
              </a:lnSpc>
            </a:pPr>
            <a:endParaRPr lang="en-GB" altLang="en-US" sz="2000" b="1" dirty="0">
              <a:solidFill>
                <a:srgbClr val="038EC9"/>
              </a:solidFill>
            </a:endParaRPr>
          </a:p>
          <a:p>
            <a:pPr eaLnBrk="1" hangingPunct="1">
              <a:lnSpc>
                <a:spcPct val="80000"/>
              </a:lnSpc>
            </a:pPr>
            <a:r>
              <a:rPr lang="en-GB" altLang="en-US" sz="2000" b="1" dirty="0">
                <a:solidFill>
                  <a:srgbClr val="038EC9"/>
                </a:solidFill>
              </a:rPr>
              <a:t>Treasurer’s Financial Report</a:t>
            </a:r>
          </a:p>
          <a:p>
            <a:pPr eaLnBrk="1" hangingPunct="1">
              <a:lnSpc>
                <a:spcPct val="80000"/>
              </a:lnSpc>
            </a:pPr>
            <a:r>
              <a:rPr lang="en-GB" altLang="en-US" sz="2000" b="1" dirty="0">
                <a:solidFill>
                  <a:srgbClr val="038EC9"/>
                </a:solidFill>
              </a:rPr>
              <a:t>Approval and appointment of independent examiners</a:t>
            </a:r>
          </a:p>
          <a:p>
            <a:pPr eaLnBrk="1" hangingPunct="1">
              <a:lnSpc>
                <a:spcPct val="80000"/>
              </a:lnSpc>
            </a:pPr>
            <a:endParaRPr lang="en-GB" altLang="en-US" sz="2000" b="1" dirty="0">
              <a:solidFill>
                <a:srgbClr val="038EC9"/>
              </a:solidFill>
            </a:endParaRPr>
          </a:p>
          <a:p>
            <a:pPr eaLnBrk="1" hangingPunct="1">
              <a:lnSpc>
                <a:spcPct val="80000"/>
              </a:lnSpc>
            </a:pPr>
            <a:r>
              <a:rPr lang="en-GB" altLang="en-US" sz="2000" b="1" dirty="0">
                <a:solidFill>
                  <a:srgbClr val="038EC9"/>
                </a:solidFill>
              </a:rPr>
              <a:t>Chairman’s Report – our achievements and our visions</a:t>
            </a:r>
          </a:p>
          <a:p>
            <a:pPr marL="0" indent="0" eaLnBrk="1" hangingPunct="1">
              <a:lnSpc>
                <a:spcPct val="80000"/>
              </a:lnSpc>
              <a:buNone/>
            </a:pPr>
            <a:endParaRPr lang="en-GB" altLang="en-US" sz="2000" b="1" dirty="0">
              <a:solidFill>
                <a:srgbClr val="038EC9"/>
              </a:solidFill>
            </a:endParaRPr>
          </a:p>
          <a:p>
            <a:pPr eaLnBrk="1" hangingPunct="1">
              <a:lnSpc>
                <a:spcPct val="80000"/>
              </a:lnSpc>
            </a:pPr>
            <a:r>
              <a:rPr lang="en-GB" altLang="en-US" sz="2000" b="1" dirty="0">
                <a:solidFill>
                  <a:srgbClr val="038EC9"/>
                </a:solidFill>
              </a:rPr>
              <a:t>Updates and discussion on the following:</a:t>
            </a:r>
          </a:p>
          <a:p>
            <a:pPr lvl="1" eaLnBrk="1" hangingPunct="1">
              <a:lnSpc>
                <a:spcPct val="80000"/>
              </a:lnSpc>
            </a:pPr>
            <a:r>
              <a:rPr lang="en-GB" altLang="en-US" sz="2000" dirty="0"/>
              <a:t>Rec improvements</a:t>
            </a:r>
          </a:p>
          <a:p>
            <a:pPr lvl="1" eaLnBrk="1" hangingPunct="1">
              <a:lnSpc>
                <a:spcPct val="80000"/>
              </a:lnSpc>
            </a:pPr>
            <a:r>
              <a:rPr lang="en-GB" altLang="en-US" sz="2000" dirty="0"/>
              <a:t>Suggestions for events and activities</a:t>
            </a:r>
          </a:p>
          <a:p>
            <a:pPr lvl="1" eaLnBrk="1" hangingPunct="1">
              <a:lnSpc>
                <a:spcPct val="80000"/>
              </a:lnSpc>
            </a:pPr>
            <a:r>
              <a:rPr lang="en-GB" altLang="en-US" sz="2000" dirty="0"/>
              <a:t>A more regular gardening group? </a:t>
            </a:r>
          </a:p>
          <a:p>
            <a:pPr marL="0" indent="0" eaLnBrk="1" hangingPunct="1">
              <a:lnSpc>
                <a:spcPct val="80000"/>
              </a:lnSpc>
              <a:buNone/>
            </a:pPr>
            <a:endParaRPr lang="en-GB" altLang="en-US" sz="2000" dirty="0"/>
          </a:p>
          <a:p>
            <a:pPr eaLnBrk="1" hangingPunct="1">
              <a:lnSpc>
                <a:spcPct val="80000"/>
              </a:lnSpc>
            </a:pPr>
            <a:r>
              <a:rPr lang="en-GB" altLang="en-US" sz="2000" b="1" dirty="0">
                <a:solidFill>
                  <a:srgbClr val="038EC9"/>
                </a:solidFill>
              </a:rPr>
              <a:t>AOB</a:t>
            </a:r>
          </a:p>
          <a:p>
            <a:pPr eaLnBrk="1" hangingPunct="1">
              <a:lnSpc>
                <a:spcPct val="80000"/>
              </a:lnSpc>
            </a:pPr>
            <a:r>
              <a:rPr lang="en-GB" altLang="en-US" sz="2000" b="1" dirty="0">
                <a:solidFill>
                  <a:srgbClr val="038EC9"/>
                </a:solidFill>
              </a:rPr>
              <a:t>Close of meeting 9.00pm</a:t>
            </a:r>
            <a:endParaRPr lang="en-US" altLang="en-US" sz="2000" b="1" dirty="0">
              <a:solidFill>
                <a:srgbClr val="038EC9"/>
              </a:solidFill>
            </a:endParaRPr>
          </a:p>
        </p:txBody>
      </p:sp>
    </p:spTree>
    <p:extLst>
      <p:ext uri="{BB962C8B-B14F-4D97-AF65-F5344CB8AC3E}">
        <p14:creationId xmlns:p14="http://schemas.microsoft.com/office/powerpoint/2010/main" val="68823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2" name="Picture 3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id="{3D12BCD6-17EB-4709-8FAF-1E39FCB4A6EB}"/>
              </a:ext>
            </a:extLst>
          </p:cNvPr>
          <p:cNvSpPr>
            <a:spLocks noGrp="1"/>
          </p:cNvSpPr>
          <p:nvPr>
            <p:ph type="title"/>
          </p:nvPr>
        </p:nvSpPr>
        <p:spPr>
          <a:xfrm>
            <a:off x="4976979" y="1459467"/>
            <a:ext cx="3733482" cy="1090538"/>
          </a:xfrm>
        </p:spPr>
        <p:txBody>
          <a:bodyPr>
            <a:normAutofit/>
          </a:bodyPr>
          <a:lstStyle/>
          <a:p>
            <a:r>
              <a:rPr lang="en-GB">
                <a:solidFill>
                  <a:srgbClr val="000000"/>
                </a:solidFill>
              </a:rPr>
              <a:t>Drinking water fountain</a:t>
            </a:r>
          </a:p>
        </p:txBody>
      </p:sp>
      <p:sp>
        <p:nvSpPr>
          <p:cNvPr id="3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a:extLst>
              <a:ext uri="{FF2B5EF4-FFF2-40B4-BE49-F238E27FC236}">
                <a16:creationId xmlns:a16="http://schemas.microsoft.com/office/drawing/2014/main" id="{2C2EB5A3-5F5E-4672-9F6E-279D9F07FBAA}"/>
              </a:ext>
            </a:extLst>
          </p:cNvPr>
          <p:cNvPicPr>
            <a:picLocks noChangeAspect="1"/>
          </p:cNvPicPr>
          <p:nvPr/>
        </p:nvPicPr>
        <p:blipFill rotWithShape="1">
          <a:blip r:embed="rId4">
            <a:alphaModFix/>
            <a:extLst/>
          </a:blip>
          <a:srcRect l="2228" r="2230"/>
          <a:stretch/>
        </p:blipFill>
        <p:spPr>
          <a:xfrm>
            <a:off x="70171" y="1296327"/>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1FE5B859-4274-46CB-A4BA-1CDFB440FBD4}"/>
              </a:ext>
            </a:extLst>
          </p:cNvPr>
          <p:cNvSpPr>
            <a:spLocks noGrp="1"/>
          </p:cNvSpPr>
          <p:nvPr>
            <p:ph idx="1"/>
          </p:nvPr>
        </p:nvSpPr>
        <p:spPr>
          <a:xfrm>
            <a:off x="4974330" y="2673512"/>
            <a:ext cx="3733184" cy="2729467"/>
          </a:xfrm>
        </p:spPr>
        <p:txBody>
          <a:bodyPr anchor="ctr">
            <a:normAutofit fontScale="92500" lnSpcReduction="10000"/>
          </a:bodyPr>
          <a:lstStyle/>
          <a:p>
            <a:pPr marL="0" indent="0">
              <a:buNone/>
            </a:pPr>
            <a:endParaRPr lang="en-GB" sz="1500" dirty="0">
              <a:solidFill>
                <a:srgbClr val="000000"/>
              </a:solidFill>
            </a:endParaRPr>
          </a:p>
          <a:p>
            <a:endParaRPr lang="en-GB" sz="1500" dirty="0">
              <a:solidFill>
                <a:srgbClr val="000000"/>
              </a:solidFill>
            </a:endParaRPr>
          </a:p>
          <a:p>
            <a:r>
              <a:rPr lang="en-GB" sz="2800" dirty="0">
                <a:solidFill>
                  <a:srgbClr val="000000"/>
                </a:solidFill>
              </a:rPr>
              <a:t>Funded by: </a:t>
            </a:r>
          </a:p>
          <a:p>
            <a:r>
              <a:rPr lang="en-GB" sz="2800" dirty="0">
                <a:solidFill>
                  <a:srgbClr val="000000"/>
                </a:solidFill>
              </a:rPr>
              <a:t> Co-Op in Green Lane</a:t>
            </a:r>
          </a:p>
          <a:p>
            <a:r>
              <a:rPr lang="en-GB" sz="2800" dirty="0">
                <a:solidFill>
                  <a:srgbClr val="000000"/>
                </a:solidFill>
              </a:rPr>
              <a:t>The Drinking Fountain Association</a:t>
            </a:r>
          </a:p>
          <a:p>
            <a:r>
              <a:rPr lang="en-GB" sz="2800" dirty="0">
                <a:solidFill>
                  <a:srgbClr val="000000"/>
                </a:solidFill>
              </a:rPr>
              <a:t> Chislehurst Rotary</a:t>
            </a:r>
          </a:p>
          <a:p>
            <a:endParaRPr lang="en-GB" sz="1500" dirty="0">
              <a:solidFill>
                <a:srgbClr val="000000"/>
              </a:solidFill>
            </a:endParaRPr>
          </a:p>
        </p:txBody>
      </p:sp>
    </p:spTree>
    <p:extLst>
      <p:ext uri="{BB962C8B-B14F-4D97-AF65-F5344CB8AC3E}">
        <p14:creationId xmlns:p14="http://schemas.microsoft.com/office/powerpoint/2010/main" val="2910549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Picture 3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id="{84AFF23C-7DEC-4F2E-B544-AF70F5C636F0}"/>
              </a:ext>
            </a:extLst>
          </p:cNvPr>
          <p:cNvSpPr>
            <a:spLocks noGrp="1"/>
          </p:cNvSpPr>
          <p:nvPr>
            <p:ph type="title"/>
          </p:nvPr>
        </p:nvSpPr>
        <p:spPr>
          <a:xfrm>
            <a:off x="4976979" y="1459466"/>
            <a:ext cx="3733482" cy="1214045"/>
          </a:xfrm>
        </p:spPr>
        <p:txBody>
          <a:bodyPr>
            <a:normAutofit/>
          </a:bodyPr>
          <a:lstStyle/>
          <a:p>
            <a:r>
              <a:rPr lang="en-GB" sz="4000" dirty="0">
                <a:solidFill>
                  <a:srgbClr val="000000"/>
                </a:solidFill>
              </a:rPr>
              <a:t>New Planters</a:t>
            </a:r>
          </a:p>
        </p:txBody>
      </p:sp>
      <p:sp>
        <p:nvSpPr>
          <p:cNvPr id="3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8" name="Content Placeholder 4">
            <a:extLst>
              <a:ext uri="{FF2B5EF4-FFF2-40B4-BE49-F238E27FC236}">
                <a16:creationId xmlns:a16="http://schemas.microsoft.com/office/drawing/2014/main" id="{B0E6F9E0-7BB2-45BE-BB6B-0CFA7C0FBBBF}"/>
              </a:ext>
            </a:extLst>
          </p:cNvPr>
          <p:cNvPicPr>
            <a:picLocks noChangeAspect="1"/>
          </p:cNvPicPr>
          <p:nvPr/>
        </p:nvPicPr>
        <p:blipFill rotWithShape="1">
          <a:blip r:embed="rId3">
            <a:alphaModFix/>
            <a:extLst/>
          </a:blip>
          <a:srcRect l="4458"/>
          <a:stretch/>
        </p:blipFill>
        <p:spPr>
          <a:xfrm>
            <a:off x="-21877" y="1186286"/>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0" name="Content Placeholder 9">
            <a:extLst>
              <a:ext uri="{FF2B5EF4-FFF2-40B4-BE49-F238E27FC236}">
                <a16:creationId xmlns:a16="http://schemas.microsoft.com/office/drawing/2014/main" id="{E220557A-A2B5-4EAD-A81E-B64DADEA0CF3}"/>
              </a:ext>
            </a:extLst>
          </p:cNvPr>
          <p:cNvSpPr>
            <a:spLocks noGrp="1"/>
          </p:cNvSpPr>
          <p:nvPr>
            <p:ph idx="1"/>
          </p:nvPr>
        </p:nvSpPr>
        <p:spPr>
          <a:xfrm>
            <a:off x="4572000" y="2673512"/>
            <a:ext cx="4135514" cy="3179544"/>
          </a:xfrm>
        </p:spPr>
        <p:txBody>
          <a:bodyPr anchor="ctr">
            <a:normAutofit/>
          </a:bodyPr>
          <a:lstStyle/>
          <a:p>
            <a:pPr marL="0" indent="0">
              <a:buNone/>
            </a:pPr>
            <a:r>
              <a:rPr lang="en-GB" dirty="0"/>
              <a:t>By notice boards and in playground – funded by the Chislehurst Society</a:t>
            </a:r>
          </a:p>
          <a:p>
            <a:pPr marL="0" indent="0">
              <a:buNone/>
            </a:pPr>
            <a:r>
              <a:rPr lang="en-GB" dirty="0"/>
              <a:t>. </a:t>
            </a:r>
            <a:r>
              <a:rPr lang="en-GB" dirty="0">
                <a:solidFill>
                  <a:srgbClr val="437E06"/>
                </a:solidFill>
              </a:rPr>
              <a:t>Maintained by FOCRG with help from Cubs and Brownies.</a:t>
            </a:r>
          </a:p>
          <a:p>
            <a:pPr marL="0" indent="0">
              <a:buNone/>
            </a:pPr>
            <a:r>
              <a:rPr lang="en-GB" dirty="0">
                <a:solidFill>
                  <a:srgbClr val="437E06"/>
                </a:solidFill>
              </a:rPr>
              <a:t>Plants supplied by </a:t>
            </a:r>
            <a:r>
              <a:rPr lang="en-GB" dirty="0" err="1">
                <a:solidFill>
                  <a:srgbClr val="437E06"/>
                </a:solidFill>
              </a:rPr>
              <a:t>idVerde</a:t>
            </a:r>
            <a:r>
              <a:rPr lang="en-GB" dirty="0">
                <a:solidFill>
                  <a:srgbClr val="437E06"/>
                </a:solidFill>
              </a:rPr>
              <a:t>.</a:t>
            </a:r>
          </a:p>
          <a:p>
            <a:pPr marL="0" indent="0">
              <a:buNone/>
            </a:pPr>
            <a:endParaRPr lang="en-US" dirty="0">
              <a:solidFill>
                <a:srgbClr val="000000"/>
              </a:solidFill>
            </a:endParaRPr>
          </a:p>
        </p:txBody>
      </p:sp>
    </p:spTree>
    <p:extLst>
      <p:ext uri="{BB962C8B-B14F-4D97-AF65-F5344CB8AC3E}">
        <p14:creationId xmlns:p14="http://schemas.microsoft.com/office/powerpoint/2010/main" val="1232511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951AAB-4D63-4EAD-89E5-B164805E9E92}"/>
              </a:ext>
            </a:extLst>
          </p:cNvPr>
          <p:cNvPicPr>
            <a:picLocks noChangeAspect="1"/>
          </p:cNvPicPr>
          <p:nvPr/>
        </p:nvPicPr>
        <p:blipFill rotWithShape="1">
          <a:blip r:embed="rId2">
            <a:alphaModFix/>
            <a:extLst/>
          </a:blip>
          <a:srcRect l="2204" r="8232" b="2"/>
          <a:stretch/>
        </p:blipFill>
        <p:spPr>
          <a:xfrm>
            <a:off x="4562839" y="-168318"/>
            <a:ext cx="4695998" cy="3932313"/>
          </a:xfrm>
          <a:prstGeom prst="rect">
            <a:avLst/>
          </a:prstGeom>
          <a:effectLst>
            <a:softEdge rad="533400"/>
          </a:effectLst>
        </p:spPr>
      </p:pic>
      <p:pic>
        <p:nvPicPr>
          <p:cNvPr id="5" name="Picture 4">
            <a:extLst>
              <a:ext uri="{FF2B5EF4-FFF2-40B4-BE49-F238E27FC236}">
                <a16:creationId xmlns:a16="http://schemas.microsoft.com/office/drawing/2014/main" id="{986B07C4-09D2-4240-82DA-43131CEF2A35}"/>
              </a:ext>
            </a:extLst>
          </p:cNvPr>
          <p:cNvPicPr>
            <a:picLocks noChangeAspect="1"/>
          </p:cNvPicPr>
          <p:nvPr/>
        </p:nvPicPr>
        <p:blipFill rotWithShape="1">
          <a:blip r:embed="rId3">
            <a:extLst/>
          </a:blip>
          <a:srcRect t="919" r="-1" b="31781"/>
          <a:stretch/>
        </p:blipFill>
        <p:spPr>
          <a:xfrm>
            <a:off x="4567428" y="2487168"/>
            <a:ext cx="4697730" cy="4215384"/>
          </a:xfrm>
          <a:prstGeom prst="rect">
            <a:avLst/>
          </a:prstGeom>
          <a:effectLst>
            <a:softEdge rad="533400"/>
          </a:effectLst>
        </p:spPr>
      </p:pic>
      <p:pic>
        <p:nvPicPr>
          <p:cNvPr id="19" name="Picture 18">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7557F97-B03A-4EF8-AFAB-FD6550444826}"/>
              </a:ext>
            </a:extLst>
          </p:cNvPr>
          <p:cNvSpPr>
            <a:spLocks noGrp="1"/>
          </p:cNvSpPr>
          <p:nvPr>
            <p:ph type="title"/>
          </p:nvPr>
        </p:nvSpPr>
        <p:spPr>
          <a:xfrm>
            <a:off x="603748" y="798445"/>
            <a:ext cx="3602727" cy="1311664"/>
          </a:xfrm>
        </p:spPr>
        <p:txBody>
          <a:bodyPr>
            <a:normAutofit/>
          </a:bodyPr>
          <a:lstStyle/>
          <a:p>
            <a:r>
              <a:rPr lang="en-GB" sz="3500">
                <a:solidFill>
                  <a:srgbClr val="000000"/>
                </a:solidFill>
              </a:rPr>
              <a:t>Problems in the Rec</a:t>
            </a:r>
          </a:p>
        </p:txBody>
      </p:sp>
      <p:sp>
        <p:nvSpPr>
          <p:cNvPr id="3" name="Content Placeholder 2">
            <a:extLst>
              <a:ext uri="{FF2B5EF4-FFF2-40B4-BE49-F238E27FC236}">
                <a16:creationId xmlns:a16="http://schemas.microsoft.com/office/drawing/2014/main" id="{FEADC6FF-52DC-4B59-B2AA-2EF976BD44EA}"/>
              </a:ext>
            </a:extLst>
          </p:cNvPr>
          <p:cNvSpPr>
            <a:spLocks noGrp="1"/>
          </p:cNvSpPr>
          <p:nvPr>
            <p:ph idx="1"/>
          </p:nvPr>
        </p:nvSpPr>
        <p:spPr>
          <a:xfrm>
            <a:off x="603747" y="2272143"/>
            <a:ext cx="3602728" cy="3788830"/>
          </a:xfrm>
        </p:spPr>
        <p:txBody>
          <a:bodyPr anchor="ctr">
            <a:normAutofit lnSpcReduction="10000"/>
          </a:bodyPr>
          <a:lstStyle/>
          <a:p>
            <a:pPr>
              <a:lnSpc>
                <a:spcPct val="90000"/>
              </a:lnSpc>
            </a:pPr>
            <a:endParaRPr lang="en-GB" sz="1400" dirty="0">
              <a:solidFill>
                <a:srgbClr val="000000"/>
              </a:solidFill>
            </a:endParaRPr>
          </a:p>
          <a:p>
            <a:pPr>
              <a:lnSpc>
                <a:spcPct val="90000"/>
              </a:lnSpc>
            </a:pPr>
            <a:r>
              <a:rPr lang="en-GB" sz="1600" dirty="0">
                <a:solidFill>
                  <a:srgbClr val="000000"/>
                </a:solidFill>
              </a:rPr>
              <a:t>Happily not too many</a:t>
            </a:r>
          </a:p>
          <a:p>
            <a:pPr>
              <a:lnSpc>
                <a:spcPct val="90000"/>
              </a:lnSpc>
            </a:pPr>
            <a:r>
              <a:rPr lang="en-GB" sz="1600" dirty="0">
                <a:solidFill>
                  <a:srgbClr val="000000"/>
                </a:solidFill>
              </a:rPr>
              <a:t>Frustratingly slow repairs to playground equipment but now in hand.</a:t>
            </a:r>
          </a:p>
          <a:p>
            <a:pPr>
              <a:lnSpc>
                <a:spcPct val="90000"/>
              </a:lnSpc>
            </a:pPr>
            <a:r>
              <a:rPr lang="en-GB" sz="1600" dirty="0">
                <a:solidFill>
                  <a:srgbClr val="000000"/>
                </a:solidFill>
              </a:rPr>
              <a:t>ASB: occasional graffiti  on benches and playground equipment, nitrous oxide use, moped riders, inconsiderate dog owners, litter louts, destruction of notices on notice boards</a:t>
            </a:r>
          </a:p>
          <a:p>
            <a:pPr>
              <a:lnSpc>
                <a:spcPct val="90000"/>
              </a:lnSpc>
            </a:pPr>
            <a:r>
              <a:rPr lang="en-GB" sz="1600" dirty="0">
                <a:solidFill>
                  <a:srgbClr val="000000"/>
                </a:solidFill>
              </a:rPr>
              <a:t>One mugging – theft of mobile phone</a:t>
            </a:r>
          </a:p>
          <a:p>
            <a:pPr>
              <a:lnSpc>
                <a:spcPct val="90000"/>
              </a:lnSpc>
            </a:pPr>
            <a:endParaRPr lang="en-GB" sz="1600" dirty="0">
              <a:solidFill>
                <a:srgbClr val="000000"/>
              </a:solidFill>
            </a:endParaRPr>
          </a:p>
          <a:p>
            <a:pPr>
              <a:lnSpc>
                <a:spcPct val="90000"/>
              </a:lnSpc>
            </a:pPr>
            <a:r>
              <a:rPr lang="en-GB" sz="1600" dirty="0">
                <a:solidFill>
                  <a:srgbClr val="000000"/>
                </a:solidFill>
              </a:rPr>
              <a:t>On the whole Chislehurst and Walden Recs are friendly,  safe and pleasant community spaces.</a:t>
            </a:r>
          </a:p>
          <a:p>
            <a:pPr>
              <a:lnSpc>
                <a:spcPct val="90000"/>
              </a:lnSpc>
            </a:pPr>
            <a:endParaRPr lang="en-GB" sz="1400" dirty="0">
              <a:solidFill>
                <a:srgbClr val="000000"/>
              </a:solidFill>
            </a:endParaRPr>
          </a:p>
          <a:p>
            <a:pPr marL="0" indent="0">
              <a:lnSpc>
                <a:spcPct val="90000"/>
              </a:lnSpc>
              <a:buNone/>
            </a:pPr>
            <a:endParaRPr lang="en-GB" sz="1400" dirty="0">
              <a:solidFill>
                <a:srgbClr val="000000"/>
              </a:solidFill>
            </a:endParaRPr>
          </a:p>
        </p:txBody>
      </p:sp>
    </p:spTree>
    <p:extLst>
      <p:ext uri="{BB962C8B-B14F-4D97-AF65-F5344CB8AC3E}">
        <p14:creationId xmlns:p14="http://schemas.microsoft.com/office/powerpoint/2010/main" val="4198831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4" name="Picture 7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34818" name="Rectangle 2"/>
          <p:cNvSpPr>
            <a:spLocks noGrp="1" noChangeArrowheads="1"/>
          </p:cNvSpPr>
          <p:nvPr>
            <p:ph type="title"/>
          </p:nvPr>
        </p:nvSpPr>
        <p:spPr>
          <a:xfrm>
            <a:off x="4976979" y="1459467"/>
            <a:ext cx="3733482" cy="1090538"/>
          </a:xfrm>
        </p:spPr>
        <p:txBody>
          <a:bodyPr>
            <a:normAutofit/>
          </a:bodyPr>
          <a:lstStyle/>
          <a:p>
            <a:pPr eaLnBrk="1" hangingPunct="1">
              <a:defRPr/>
            </a:pPr>
            <a:r>
              <a:rPr lang="en-US">
                <a:solidFill>
                  <a:srgbClr val="000000"/>
                </a:solidFill>
                <a:cs typeface="+mj-cs"/>
              </a:rPr>
              <a:t>Award winning!</a:t>
            </a:r>
          </a:p>
        </p:txBody>
      </p:sp>
      <p:sp>
        <p:nvSpPr>
          <p:cNvPr id="7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a:extLst>
              <a:ext uri="{FF2B5EF4-FFF2-40B4-BE49-F238E27FC236}">
                <a16:creationId xmlns:a16="http://schemas.microsoft.com/office/drawing/2014/main" id="{71433E9A-918F-4D9E-B3DA-9BED527FC515}"/>
              </a:ext>
            </a:extLst>
          </p:cNvPr>
          <p:cNvPicPr>
            <a:picLocks noChangeAspect="1"/>
          </p:cNvPicPr>
          <p:nvPr/>
        </p:nvPicPr>
        <p:blipFill rotWithShape="1">
          <a:blip r:embed="rId4">
            <a:alphaModFix/>
            <a:extLst/>
          </a:blip>
          <a:srcRect l="17997" r="17749" b="-2"/>
          <a:stretch/>
        </p:blipFill>
        <p:spPr>
          <a:xfrm>
            <a:off x="0" y="1241305"/>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7411" name="Rectangle 3"/>
          <p:cNvSpPr>
            <a:spLocks noGrp="1" noChangeArrowheads="1"/>
          </p:cNvSpPr>
          <p:nvPr>
            <p:ph type="body" idx="1"/>
          </p:nvPr>
        </p:nvSpPr>
        <p:spPr>
          <a:xfrm>
            <a:off x="4974330" y="2673512"/>
            <a:ext cx="3733184" cy="2729467"/>
          </a:xfrm>
        </p:spPr>
        <p:txBody>
          <a:bodyPr anchor="ctr">
            <a:normAutofit fontScale="77500" lnSpcReduction="20000"/>
          </a:bodyPr>
          <a:lstStyle/>
          <a:p>
            <a:pPr marL="0" indent="0" eaLnBrk="1" hangingPunct="1">
              <a:lnSpc>
                <a:spcPct val="90000"/>
              </a:lnSpc>
              <a:buFont typeface="Wingdings" panose="05000000000000000000" pitchFamily="2" charset="2"/>
              <a:buNone/>
            </a:pPr>
            <a:endParaRPr lang="en-US" altLang="en-US" sz="900" i="1" dirty="0">
              <a:solidFill>
                <a:srgbClr val="000000"/>
              </a:solidFill>
            </a:endParaRPr>
          </a:p>
          <a:p>
            <a:pPr marL="0" indent="0" eaLnBrk="1" hangingPunct="1">
              <a:lnSpc>
                <a:spcPct val="90000"/>
              </a:lnSpc>
              <a:buFont typeface="Wingdings" panose="05000000000000000000" pitchFamily="2" charset="2"/>
              <a:buNone/>
            </a:pPr>
            <a:endParaRPr lang="en-US" altLang="en-US" sz="900" i="1" dirty="0">
              <a:solidFill>
                <a:srgbClr val="000000"/>
              </a:solidFill>
            </a:endParaRPr>
          </a:p>
          <a:p>
            <a:pPr marL="0" indent="0" eaLnBrk="1" hangingPunct="1">
              <a:lnSpc>
                <a:spcPct val="90000"/>
              </a:lnSpc>
              <a:buFont typeface="Wingdings" panose="05000000000000000000" pitchFamily="2" charset="2"/>
              <a:buNone/>
            </a:pPr>
            <a:endParaRPr lang="en-US" altLang="en-US" sz="900" i="1" dirty="0">
              <a:solidFill>
                <a:srgbClr val="000000"/>
              </a:solidFill>
            </a:endParaRPr>
          </a:p>
          <a:p>
            <a:pPr marL="0" indent="0" eaLnBrk="1" hangingPunct="1">
              <a:lnSpc>
                <a:spcPct val="90000"/>
              </a:lnSpc>
              <a:buFont typeface="Wingdings" panose="05000000000000000000" pitchFamily="2" charset="2"/>
              <a:buNone/>
            </a:pPr>
            <a:endParaRPr lang="en-US" altLang="en-US" sz="900" i="1" dirty="0">
              <a:solidFill>
                <a:srgbClr val="000000"/>
              </a:solidFill>
            </a:endParaRPr>
          </a:p>
          <a:p>
            <a:pPr marL="0" indent="0" eaLnBrk="1" hangingPunct="1">
              <a:lnSpc>
                <a:spcPct val="90000"/>
              </a:lnSpc>
              <a:buFont typeface="Wingdings" panose="05000000000000000000" pitchFamily="2" charset="2"/>
              <a:buNone/>
            </a:pPr>
            <a:endParaRPr lang="en-US" altLang="en-US" sz="900" i="1" dirty="0">
              <a:solidFill>
                <a:srgbClr val="000000"/>
              </a:solidFill>
            </a:endParaRPr>
          </a:p>
          <a:p>
            <a:pPr marL="0" indent="0" eaLnBrk="1" hangingPunct="1">
              <a:lnSpc>
                <a:spcPct val="90000"/>
              </a:lnSpc>
              <a:buFont typeface="Wingdings" panose="05000000000000000000" pitchFamily="2" charset="2"/>
              <a:buNone/>
            </a:pPr>
            <a:endParaRPr lang="en-US" altLang="en-US" sz="900" i="1" dirty="0">
              <a:solidFill>
                <a:srgbClr val="000000"/>
              </a:solidFill>
            </a:endParaRPr>
          </a:p>
          <a:p>
            <a:pPr marL="0" indent="0" eaLnBrk="1" hangingPunct="1">
              <a:lnSpc>
                <a:spcPct val="90000"/>
              </a:lnSpc>
              <a:buFont typeface="Wingdings" panose="05000000000000000000" pitchFamily="2" charset="2"/>
              <a:buNone/>
            </a:pPr>
            <a:endParaRPr lang="en-US" altLang="en-US" sz="900" b="1" dirty="0">
              <a:solidFill>
                <a:srgbClr val="000000"/>
              </a:solidFill>
            </a:endParaRPr>
          </a:p>
          <a:p>
            <a:pPr marL="0" indent="0" eaLnBrk="1" hangingPunct="1">
              <a:lnSpc>
                <a:spcPct val="90000"/>
              </a:lnSpc>
              <a:buFont typeface="Wingdings" panose="05000000000000000000" pitchFamily="2" charset="2"/>
              <a:buNone/>
            </a:pPr>
            <a:endParaRPr lang="en-US" altLang="en-US" sz="900" b="1" dirty="0">
              <a:solidFill>
                <a:srgbClr val="000000"/>
              </a:solidFill>
            </a:endParaRPr>
          </a:p>
          <a:p>
            <a:pPr marL="0" indent="0" eaLnBrk="1" hangingPunct="1">
              <a:lnSpc>
                <a:spcPct val="90000"/>
              </a:lnSpc>
              <a:buFont typeface="Wingdings" panose="05000000000000000000" pitchFamily="2" charset="2"/>
              <a:buNone/>
            </a:pPr>
            <a:endParaRPr lang="en-US" altLang="en-US" sz="900" b="1" dirty="0">
              <a:solidFill>
                <a:srgbClr val="000000"/>
              </a:solidFill>
            </a:endParaRPr>
          </a:p>
          <a:p>
            <a:pPr marL="0" indent="0" eaLnBrk="1" hangingPunct="1">
              <a:lnSpc>
                <a:spcPct val="90000"/>
              </a:lnSpc>
              <a:buFont typeface="Wingdings" panose="05000000000000000000" pitchFamily="2" charset="2"/>
              <a:buNone/>
            </a:pPr>
            <a:endParaRPr lang="en-US" altLang="en-US" sz="900" b="1" dirty="0">
              <a:solidFill>
                <a:srgbClr val="000000"/>
              </a:solidFill>
            </a:endParaRPr>
          </a:p>
          <a:p>
            <a:pPr marL="0" indent="0" eaLnBrk="1" hangingPunct="1">
              <a:lnSpc>
                <a:spcPct val="90000"/>
              </a:lnSpc>
              <a:buFont typeface="Wingdings" panose="05000000000000000000" pitchFamily="2" charset="2"/>
              <a:buNone/>
            </a:pPr>
            <a:endParaRPr lang="en-US" altLang="en-US" sz="900" b="1" dirty="0">
              <a:solidFill>
                <a:srgbClr val="000000"/>
              </a:solidFill>
            </a:endParaRPr>
          </a:p>
          <a:p>
            <a:pPr marL="0" indent="0" eaLnBrk="1" hangingPunct="1">
              <a:lnSpc>
                <a:spcPct val="90000"/>
              </a:lnSpc>
              <a:buNone/>
            </a:pPr>
            <a:endParaRPr lang="en-US" altLang="en-US" sz="900" b="1" dirty="0">
              <a:solidFill>
                <a:srgbClr val="000000"/>
              </a:solidFill>
            </a:endParaRPr>
          </a:p>
          <a:p>
            <a:pPr marL="0" indent="0" eaLnBrk="1" hangingPunct="1">
              <a:lnSpc>
                <a:spcPct val="90000"/>
              </a:lnSpc>
              <a:buNone/>
            </a:pPr>
            <a:endParaRPr lang="en-US" altLang="en-US" b="1" dirty="0">
              <a:solidFill>
                <a:srgbClr val="000000"/>
              </a:solidFill>
            </a:endParaRPr>
          </a:p>
          <a:p>
            <a:pPr marL="0" indent="0" eaLnBrk="1" hangingPunct="1">
              <a:lnSpc>
                <a:spcPct val="90000"/>
              </a:lnSpc>
              <a:buNone/>
            </a:pPr>
            <a:r>
              <a:rPr lang="en-US" altLang="en-US" b="1" dirty="0">
                <a:solidFill>
                  <a:srgbClr val="000000"/>
                </a:solidFill>
              </a:rPr>
              <a:t>Barbara (right) and Mai (left) receiving Outstanding in the London in Bloom It’s Your </a:t>
            </a:r>
            <a:r>
              <a:rPr lang="en-US" altLang="en-US" b="1" dirty="0" err="1">
                <a:solidFill>
                  <a:srgbClr val="000000"/>
                </a:solidFill>
              </a:rPr>
              <a:t>Neighbourhood</a:t>
            </a:r>
            <a:r>
              <a:rPr lang="en-US" altLang="en-US" b="1" dirty="0">
                <a:solidFill>
                  <a:srgbClr val="000000"/>
                </a:solidFill>
              </a:rPr>
              <a:t> Award in September 2018.</a:t>
            </a:r>
          </a:p>
        </p:txBody>
      </p:sp>
    </p:spTree>
    <p:extLst>
      <p:ext uri="{BB962C8B-B14F-4D97-AF65-F5344CB8AC3E}">
        <p14:creationId xmlns:p14="http://schemas.microsoft.com/office/powerpoint/2010/main" val="2026705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E87B1E-320B-4F66-8610-64AA04DC2DDC}"/>
              </a:ext>
            </a:extLst>
          </p:cNvPr>
          <p:cNvSpPr txBox="1"/>
          <p:nvPr/>
        </p:nvSpPr>
        <p:spPr>
          <a:xfrm>
            <a:off x="3837658" y="629266"/>
            <a:ext cx="4817137" cy="1676603"/>
          </a:xfrm>
          <a:prstGeom prst="rect">
            <a:avLst/>
          </a:prstGeom>
        </p:spPr>
        <p:txBody>
          <a:bodyPr vert="horz" lIns="91440" tIns="45720" rIns="91440" bIns="45720" rtlCol="0" anchor="ctr">
            <a:normAutofit/>
          </a:bodyPr>
          <a:lstStyle/>
          <a:p>
            <a:pPr>
              <a:lnSpc>
                <a:spcPct val="90000"/>
              </a:lnSpc>
              <a:spcAft>
                <a:spcPts val="600"/>
              </a:spcAft>
            </a:pPr>
            <a:r>
              <a:rPr lang="en-US" sz="4400">
                <a:latin typeface="+mj-lt"/>
                <a:ea typeface="+mj-ea"/>
                <a:cs typeface="+mj-cs"/>
              </a:rPr>
              <a:t>AWARDS</a:t>
            </a:r>
          </a:p>
        </p:txBody>
      </p:sp>
      <p:sp>
        <p:nvSpPr>
          <p:cNvPr id="26" name="Rectangle 25">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rgbClr val="5D6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4632"/>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662FC8F-6933-4E6E-A63D-8ACFC599B63A}"/>
              </a:ext>
            </a:extLst>
          </p:cNvPr>
          <p:cNvPicPr>
            <a:picLocks noChangeAspect="1"/>
          </p:cNvPicPr>
          <p:nvPr/>
        </p:nvPicPr>
        <p:blipFill>
          <a:blip r:embed="rId3"/>
          <a:stretch>
            <a:fillRect/>
          </a:stretch>
        </p:blipFill>
        <p:spPr>
          <a:xfrm>
            <a:off x="603504" y="1269248"/>
            <a:ext cx="2269998" cy="1538345"/>
          </a:xfrm>
          <a:prstGeom prst="rect">
            <a:avLst/>
          </a:prstGeom>
          <a:effectLst/>
        </p:spPr>
      </p:pic>
      <p:pic>
        <p:nvPicPr>
          <p:cNvPr id="7" name="Picture 6">
            <a:extLst>
              <a:ext uri="{FF2B5EF4-FFF2-40B4-BE49-F238E27FC236}">
                <a16:creationId xmlns:a16="http://schemas.microsoft.com/office/drawing/2014/main" id="{8AC75C06-FC8E-48BD-BEDD-9273B978EC1E}"/>
              </a:ext>
            </a:extLst>
          </p:cNvPr>
          <p:cNvPicPr>
            <a:picLocks noChangeAspect="1"/>
          </p:cNvPicPr>
          <p:nvPr/>
        </p:nvPicPr>
        <p:blipFill>
          <a:blip r:embed="rId4"/>
          <a:stretch>
            <a:fillRect/>
          </a:stretch>
        </p:blipFill>
        <p:spPr>
          <a:xfrm>
            <a:off x="603504" y="4014763"/>
            <a:ext cx="2269997" cy="1331562"/>
          </a:xfrm>
          <a:prstGeom prst="rect">
            <a:avLst/>
          </a:prstGeom>
        </p:spPr>
      </p:pic>
      <p:sp>
        <p:nvSpPr>
          <p:cNvPr id="3" name="Content Placeholder 2">
            <a:extLst>
              <a:ext uri="{FF2B5EF4-FFF2-40B4-BE49-F238E27FC236}">
                <a16:creationId xmlns:a16="http://schemas.microsoft.com/office/drawing/2014/main" id="{2DC9C1DB-57EC-41C0-A7C5-BF325F007DE2}"/>
              </a:ext>
            </a:extLst>
          </p:cNvPr>
          <p:cNvSpPr>
            <a:spLocks noGrp="1"/>
          </p:cNvSpPr>
          <p:nvPr>
            <p:ph idx="1"/>
          </p:nvPr>
        </p:nvSpPr>
        <p:spPr>
          <a:xfrm>
            <a:off x="3717036" y="1950413"/>
            <a:ext cx="4817136" cy="3785419"/>
          </a:xfrm>
        </p:spPr>
        <p:txBody>
          <a:bodyPr vert="horz" lIns="91440" tIns="45720" rIns="91440" bIns="45720" rtlCol="0">
            <a:normAutofit/>
          </a:bodyPr>
          <a:lstStyle/>
          <a:p>
            <a:pPr marL="114300" indent="0" eaLnBrk="1" hangingPunct="1">
              <a:lnSpc>
                <a:spcPct val="90000"/>
              </a:lnSpc>
              <a:buNone/>
            </a:pPr>
            <a:endParaRPr lang="en-US" sz="1700" kern="1200" dirty="0">
              <a:cs typeface="+mn-cs"/>
            </a:endParaRPr>
          </a:p>
          <a:p>
            <a:pPr marL="114300" indent="0" eaLnBrk="1" hangingPunct="1">
              <a:lnSpc>
                <a:spcPct val="90000"/>
              </a:lnSpc>
              <a:buNone/>
            </a:pPr>
            <a:r>
              <a:rPr lang="en-US" sz="1700" b="1" kern="1200" dirty="0">
                <a:cs typeface="+mn-cs"/>
              </a:rPr>
              <a:t>London in Bloom It’s Your </a:t>
            </a:r>
            <a:r>
              <a:rPr lang="en-US" sz="1700" b="1" kern="1200" dirty="0" err="1">
                <a:cs typeface="+mn-cs"/>
              </a:rPr>
              <a:t>Neighbourhood</a:t>
            </a:r>
            <a:r>
              <a:rPr lang="en-US" sz="1700" b="1" kern="1200" dirty="0">
                <a:cs typeface="+mn-cs"/>
              </a:rPr>
              <a:t>  </a:t>
            </a:r>
          </a:p>
          <a:p>
            <a:pPr marL="0" indent="-228600" eaLnBrk="1" hangingPunct="1">
              <a:lnSpc>
                <a:spcPct val="90000"/>
              </a:lnSpc>
              <a:buFont typeface="Arial" panose="020B0604020202020204" pitchFamily="34" charset="0"/>
              <a:buChar char="•"/>
            </a:pPr>
            <a:r>
              <a:rPr lang="en-US" sz="1700" b="1" kern="1200" dirty="0">
                <a:cs typeface="+mn-cs"/>
              </a:rPr>
              <a:t>Awarded Level 5 OUTSTANDING for a 2</a:t>
            </a:r>
            <a:r>
              <a:rPr lang="en-US" sz="1700" b="1" kern="1200" baseline="30000" dirty="0">
                <a:cs typeface="+mn-cs"/>
              </a:rPr>
              <a:t>nd</a:t>
            </a:r>
            <a:r>
              <a:rPr lang="en-US" sz="1700" b="1" kern="1200" dirty="0">
                <a:cs typeface="+mn-cs"/>
              </a:rPr>
              <a:t> year. </a:t>
            </a:r>
          </a:p>
          <a:p>
            <a:pPr marL="0" indent="-228600" eaLnBrk="1" hangingPunct="1">
              <a:lnSpc>
                <a:spcPct val="90000"/>
              </a:lnSpc>
              <a:buFont typeface="Arial" panose="020B0604020202020204" pitchFamily="34" charset="0"/>
              <a:buChar char="•"/>
            </a:pPr>
            <a:r>
              <a:rPr lang="en-US" sz="1700" kern="1200" dirty="0">
                <a:cs typeface="+mn-cs"/>
              </a:rPr>
              <a:t>Judged on community involvement and environmental awareness as well as gardening skills.</a:t>
            </a:r>
          </a:p>
          <a:p>
            <a:pPr marL="0" indent="-228600" eaLnBrk="1" hangingPunct="1">
              <a:lnSpc>
                <a:spcPct val="90000"/>
              </a:lnSpc>
              <a:buFont typeface="Arial" panose="020B0604020202020204" pitchFamily="34" charset="0"/>
              <a:buChar char="•"/>
            </a:pPr>
            <a:endParaRPr lang="en-US" sz="1700" kern="1200" dirty="0">
              <a:cs typeface="+mn-cs"/>
            </a:endParaRPr>
          </a:p>
          <a:p>
            <a:pPr marL="0" indent="-228600" eaLnBrk="1" hangingPunct="1">
              <a:lnSpc>
                <a:spcPct val="90000"/>
              </a:lnSpc>
              <a:buFont typeface="Arial" panose="020B0604020202020204" pitchFamily="34" charset="0"/>
              <a:buChar char="•"/>
            </a:pPr>
            <a:endParaRPr lang="en-US" sz="1700" kern="1200" dirty="0">
              <a:cs typeface="+mn-cs"/>
            </a:endParaRPr>
          </a:p>
          <a:p>
            <a:pPr marL="114300" indent="0" eaLnBrk="1" hangingPunct="1">
              <a:lnSpc>
                <a:spcPct val="90000"/>
              </a:lnSpc>
              <a:buNone/>
            </a:pPr>
            <a:endParaRPr lang="en-US" sz="1700" kern="1200" dirty="0">
              <a:cs typeface="+mn-cs"/>
            </a:endParaRPr>
          </a:p>
          <a:p>
            <a:pPr marL="114300" indent="0" eaLnBrk="1" hangingPunct="1">
              <a:lnSpc>
                <a:spcPct val="90000"/>
              </a:lnSpc>
              <a:buNone/>
            </a:pPr>
            <a:r>
              <a:rPr lang="en-US" sz="1700" b="1" kern="1200" dirty="0">
                <a:cs typeface="+mn-cs"/>
              </a:rPr>
              <a:t>Green Flag Award  for a 2</a:t>
            </a:r>
            <a:r>
              <a:rPr lang="en-US" sz="1700" b="1" kern="1200" baseline="30000" dirty="0">
                <a:cs typeface="+mn-cs"/>
              </a:rPr>
              <a:t>nd</a:t>
            </a:r>
            <a:r>
              <a:rPr lang="en-US" sz="1700" b="1" kern="1200" dirty="0">
                <a:cs typeface="+mn-cs"/>
              </a:rPr>
              <a:t> year</a:t>
            </a:r>
          </a:p>
          <a:p>
            <a:pPr marL="0" indent="-228600" eaLnBrk="1" hangingPunct="1">
              <a:lnSpc>
                <a:spcPct val="90000"/>
              </a:lnSpc>
              <a:buFont typeface="Arial" panose="020B0604020202020204" pitchFamily="34" charset="0"/>
              <a:buChar char="•"/>
            </a:pPr>
            <a:r>
              <a:rPr lang="en-US" sz="1700" kern="1200" dirty="0">
                <a:cs typeface="+mn-cs"/>
              </a:rPr>
              <a:t>This is seen as the benchmark national standard for well managed publicly accessible parks and green spaces in the UK.   </a:t>
            </a:r>
          </a:p>
          <a:p>
            <a:pPr marL="0" indent="-228600" eaLnBrk="1" hangingPunct="1">
              <a:lnSpc>
                <a:spcPct val="90000"/>
              </a:lnSpc>
              <a:buFont typeface="Arial" panose="020B0604020202020204" pitchFamily="34" charset="0"/>
              <a:buChar char="•"/>
            </a:pPr>
            <a:endParaRPr lang="en-US" sz="1700" kern="1200" dirty="0">
              <a:cs typeface="+mn-cs"/>
            </a:endParaRPr>
          </a:p>
          <a:p>
            <a:pPr marL="0" indent="-228600" eaLnBrk="1" hangingPunct="1">
              <a:lnSpc>
                <a:spcPct val="90000"/>
              </a:lnSpc>
              <a:buFont typeface="Arial" panose="020B0604020202020204" pitchFamily="34" charset="0"/>
              <a:buChar char="•"/>
            </a:pPr>
            <a:endParaRPr lang="en-US" sz="1700" kern="1200" dirty="0">
              <a:cs typeface="+mn-cs"/>
            </a:endParaRPr>
          </a:p>
        </p:txBody>
      </p:sp>
    </p:spTree>
    <p:extLst>
      <p:ext uri="{BB962C8B-B14F-4D97-AF65-F5344CB8AC3E}">
        <p14:creationId xmlns:p14="http://schemas.microsoft.com/office/powerpoint/2010/main" val="574010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0333B9-6B37-49EF-93EB-304C2FFF6C81}"/>
              </a:ext>
            </a:extLst>
          </p:cNvPr>
          <p:cNvPicPr>
            <a:picLocks noChangeAspect="1"/>
          </p:cNvPicPr>
          <p:nvPr/>
        </p:nvPicPr>
        <p:blipFill rotWithShape="1">
          <a:blip r:embed="rId2"/>
          <a:srcRect t="15038" b="28712"/>
          <a:stretch/>
        </p:blipFill>
        <p:spPr>
          <a:xfrm>
            <a:off x="20" y="10"/>
            <a:ext cx="9143980" cy="6857990"/>
          </a:xfrm>
          <a:prstGeom prst="rect">
            <a:avLst/>
          </a:prstGeom>
        </p:spPr>
      </p:pic>
    </p:spTree>
    <p:extLst>
      <p:ext uri="{BB962C8B-B14F-4D97-AF65-F5344CB8AC3E}">
        <p14:creationId xmlns:p14="http://schemas.microsoft.com/office/powerpoint/2010/main" val="2709495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4600" y="484632"/>
            <a:ext cx="3720688" cy="1609344"/>
          </a:xfrm>
          <a:ln>
            <a:noFill/>
          </a:ln>
        </p:spPr>
        <p:txBody>
          <a:bodyPr>
            <a:normAutofit/>
          </a:bodyPr>
          <a:lstStyle/>
          <a:p>
            <a:pPr marL="342900" indent="-342900">
              <a:lnSpc>
                <a:spcPct val="90000"/>
              </a:lnSpc>
              <a:spcBef>
                <a:spcPct val="20000"/>
              </a:spcBef>
              <a:buClr>
                <a:srgbClr val="038EC9"/>
              </a:buClr>
              <a:buSzPct val="80000"/>
              <a:buFont typeface="Wingdings" panose="05000000000000000000" pitchFamily="2" charset="2"/>
              <a:buChar char="n"/>
            </a:pPr>
            <a:r>
              <a:rPr lang="en-GB" sz="2800" dirty="0">
                <a:solidFill>
                  <a:schemeClr val="tx1"/>
                </a:solidFill>
                <a:latin typeface="+mn-lt"/>
                <a:ea typeface="+mn-ea"/>
              </a:rPr>
              <a:t>Encouraging  Younger Volunteers</a:t>
            </a:r>
          </a:p>
        </p:txBody>
      </p:sp>
      <p:pic>
        <p:nvPicPr>
          <p:cNvPr id="20" name="Picture 19">
            <a:extLst>
              <a:ext uri="{FF2B5EF4-FFF2-40B4-BE49-F238E27FC236}">
                <a16:creationId xmlns:a16="http://schemas.microsoft.com/office/drawing/2014/main" id="{9778C9FC-9A85-487F-A8E5-CA30ED7161A0}"/>
              </a:ext>
            </a:extLst>
          </p:cNvPr>
          <p:cNvPicPr>
            <a:picLocks noChangeAspect="1"/>
          </p:cNvPicPr>
          <p:nvPr/>
        </p:nvPicPr>
        <p:blipFill rotWithShape="1">
          <a:blip r:embed="rId3"/>
          <a:srcRect l="3311" r="6131" b="-1"/>
          <a:stretch/>
        </p:blipFill>
        <p:spPr>
          <a:xfrm>
            <a:off x="-1" y="10"/>
            <a:ext cx="2277173" cy="3352846"/>
          </a:xfrm>
          <a:prstGeom prst="rect">
            <a:avLst/>
          </a:prstGeom>
        </p:spPr>
      </p:pic>
      <p:pic>
        <p:nvPicPr>
          <p:cNvPr id="17" name="Picture 16">
            <a:extLst>
              <a:ext uri="{FF2B5EF4-FFF2-40B4-BE49-F238E27FC236}">
                <a16:creationId xmlns:a16="http://schemas.microsoft.com/office/drawing/2014/main" id="{B530BDF2-D4A9-48FF-B2A3-ABB9500B9742}"/>
              </a:ext>
            </a:extLst>
          </p:cNvPr>
          <p:cNvPicPr>
            <a:picLocks noChangeAspect="1"/>
          </p:cNvPicPr>
          <p:nvPr/>
        </p:nvPicPr>
        <p:blipFill rotWithShape="1">
          <a:blip r:embed="rId4">
            <a:extLst/>
          </a:blip>
          <a:srcRect l="25574" r="15578" b="2"/>
          <a:stretch/>
        </p:blipFill>
        <p:spPr>
          <a:xfrm>
            <a:off x="2345754" y="-1"/>
            <a:ext cx="2228532" cy="5049079"/>
          </a:xfrm>
          <a:custGeom>
            <a:avLst/>
            <a:gdLst>
              <a:gd name="connsiteX0" fmla="*/ 0 w 2971377"/>
              <a:gd name="connsiteY0" fmla="*/ 0 h 5049079"/>
              <a:gd name="connsiteX1" fmla="*/ 2971377 w 2971377"/>
              <a:gd name="connsiteY1" fmla="*/ 0 h 5049079"/>
              <a:gd name="connsiteX2" fmla="*/ 2971377 w 2971377"/>
              <a:gd name="connsiteY2" fmla="*/ 5049079 h 5049079"/>
              <a:gd name="connsiteX3" fmla="*/ 949962 w 2971377"/>
              <a:gd name="connsiteY3" fmla="*/ 5049079 h 5049079"/>
              <a:gd name="connsiteX4" fmla="*/ 949962 w 2971377"/>
              <a:gd name="connsiteY4" fmla="*/ 3352857 h 5049079"/>
              <a:gd name="connsiteX5" fmla="*/ 0 w 2971377"/>
              <a:gd name="connsiteY5" fmla="*/ 3352857 h 504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377" h="5049079">
                <a:moveTo>
                  <a:pt x="0" y="0"/>
                </a:moveTo>
                <a:lnTo>
                  <a:pt x="2971377" y="0"/>
                </a:lnTo>
                <a:lnTo>
                  <a:pt x="2971377" y="5049079"/>
                </a:lnTo>
                <a:lnTo>
                  <a:pt x="949962" y="5049079"/>
                </a:lnTo>
                <a:lnTo>
                  <a:pt x="949962" y="3352857"/>
                </a:lnTo>
                <a:lnTo>
                  <a:pt x="0" y="3352857"/>
                </a:lnTo>
                <a:close/>
              </a:path>
            </a:pathLst>
          </a:custGeom>
        </p:spPr>
      </p:pic>
      <p:pic>
        <p:nvPicPr>
          <p:cNvPr id="13" name="Picture 12">
            <a:extLst>
              <a:ext uri="{FF2B5EF4-FFF2-40B4-BE49-F238E27FC236}">
                <a16:creationId xmlns:a16="http://schemas.microsoft.com/office/drawing/2014/main" id="{13611D69-F278-44A4-BBDF-C6CD36FC605B}"/>
              </a:ext>
            </a:extLst>
          </p:cNvPr>
          <p:cNvPicPr>
            <a:picLocks noChangeAspect="1"/>
          </p:cNvPicPr>
          <p:nvPr/>
        </p:nvPicPr>
        <p:blipFill rotWithShape="1">
          <a:blip r:embed="rId5">
            <a:extLst/>
          </a:blip>
          <a:srcRect t="5496" b="8753"/>
          <a:stretch/>
        </p:blipFill>
        <p:spPr>
          <a:xfrm>
            <a:off x="20" y="3429000"/>
            <a:ext cx="2999113" cy="3429000"/>
          </a:xfrm>
          <a:prstGeom prst="rect">
            <a:avLst/>
          </a:prstGeom>
        </p:spPr>
      </p:pic>
      <p:pic>
        <p:nvPicPr>
          <p:cNvPr id="5" name="Picture 4">
            <a:extLst>
              <a:ext uri="{FF2B5EF4-FFF2-40B4-BE49-F238E27FC236}">
                <a16:creationId xmlns:a16="http://schemas.microsoft.com/office/drawing/2014/main" id="{4804E7A8-6377-4F72-8E3F-8AE0FF040E50}"/>
              </a:ext>
            </a:extLst>
          </p:cNvPr>
          <p:cNvPicPr>
            <a:picLocks noChangeAspect="1"/>
          </p:cNvPicPr>
          <p:nvPr/>
        </p:nvPicPr>
        <p:blipFill rotWithShape="1">
          <a:blip r:embed="rId6">
            <a:extLst/>
          </a:blip>
          <a:srcRect t="6875" r="7" b="1769"/>
          <a:stretch/>
        </p:blipFill>
        <p:spPr>
          <a:xfrm>
            <a:off x="3057465" y="5140518"/>
            <a:ext cx="1520251" cy="1720058"/>
          </a:xfrm>
          <a:prstGeom prst="rect">
            <a:avLst/>
          </a:prstGeom>
        </p:spPr>
      </p:pic>
      <p:sp>
        <p:nvSpPr>
          <p:cNvPr id="3" name="Content Placeholder 2"/>
          <p:cNvSpPr>
            <a:spLocks noGrp="1"/>
          </p:cNvSpPr>
          <p:nvPr>
            <p:ph idx="1"/>
          </p:nvPr>
        </p:nvSpPr>
        <p:spPr>
          <a:xfrm>
            <a:off x="4917439" y="1816608"/>
            <a:ext cx="3720689" cy="4556760"/>
          </a:xfrm>
        </p:spPr>
        <p:txBody>
          <a:bodyPr>
            <a:normAutofit/>
          </a:bodyPr>
          <a:lstStyle/>
          <a:p>
            <a:pPr>
              <a:lnSpc>
                <a:spcPct val="90000"/>
              </a:lnSpc>
            </a:pPr>
            <a:r>
              <a:rPr lang="en-GB" sz="1800" dirty="0"/>
              <a:t>Duke of Edinburgh students - litter  picking </a:t>
            </a:r>
          </a:p>
          <a:p>
            <a:pPr>
              <a:lnSpc>
                <a:spcPct val="90000"/>
              </a:lnSpc>
            </a:pPr>
            <a:r>
              <a:rPr lang="en-GB" sz="1800" dirty="0"/>
              <a:t>Cooper’s Young Leadership Team helped with Chislehurst Rocks</a:t>
            </a:r>
          </a:p>
          <a:p>
            <a:pPr>
              <a:lnSpc>
                <a:spcPct val="90000"/>
              </a:lnSpc>
            </a:pPr>
            <a:r>
              <a:rPr lang="en-GB" sz="1800" dirty="0"/>
              <a:t>1</a:t>
            </a:r>
            <a:r>
              <a:rPr lang="en-GB" sz="1800" baseline="30000" dirty="0"/>
              <a:t>st</a:t>
            </a:r>
            <a:r>
              <a:rPr lang="en-GB" sz="1800" dirty="0"/>
              <a:t> Chislehurst Guides, Brownies and Rainbows oiled the bears and other carvings, picked litter and painted rocks for the Cub’s Rock pool project. Planted wildflowers. </a:t>
            </a:r>
          </a:p>
          <a:p>
            <a:pPr>
              <a:lnSpc>
                <a:spcPct val="90000"/>
              </a:lnSpc>
            </a:pPr>
            <a:r>
              <a:rPr lang="en-GB" sz="1800" dirty="0"/>
              <a:t>Chislehurst 5</a:t>
            </a:r>
            <a:r>
              <a:rPr lang="en-GB" sz="1800" baseline="30000" dirty="0"/>
              <a:t>th</a:t>
            </a:r>
            <a:r>
              <a:rPr lang="en-GB" sz="1800" dirty="0"/>
              <a:t> Cubs have worked regularly with us to improve the looped path area and do other jobs.  We hosted them to a Bat Walk. </a:t>
            </a:r>
          </a:p>
          <a:p>
            <a:pPr>
              <a:lnSpc>
                <a:spcPct val="90000"/>
              </a:lnSpc>
            </a:pPr>
            <a:r>
              <a:rPr lang="en-GB" sz="1800" dirty="0"/>
              <a:t>Chislehurst 10</a:t>
            </a:r>
            <a:r>
              <a:rPr lang="en-GB" sz="1800" baseline="30000" dirty="0"/>
              <a:t>th</a:t>
            </a:r>
            <a:r>
              <a:rPr lang="en-GB" sz="1800" dirty="0"/>
              <a:t> Brownies and the Invicta Scout Group also help</a:t>
            </a:r>
          </a:p>
          <a:p>
            <a:pPr>
              <a:lnSpc>
                <a:spcPct val="90000"/>
              </a:lnSpc>
            </a:pPr>
            <a:endParaRPr lang="en-GB" sz="1700" dirty="0"/>
          </a:p>
        </p:txBody>
      </p:sp>
    </p:spTree>
    <p:extLst>
      <p:ext uri="{BB962C8B-B14F-4D97-AF65-F5344CB8AC3E}">
        <p14:creationId xmlns:p14="http://schemas.microsoft.com/office/powerpoint/2010/main" val="327894454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1">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048" y="0"/>
            <a:ext cx="9340048" cy="685089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4" name="Picture 43">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3313"/>
          <a:stretch/>
        </p:blipFill>
        <p:spPr>
          <a:xfrm flipH="1">
            <a:off x="-196051" y="0"/>
            <a:ext cx="9340050" cy="6850894"/>
          </a:xfrm>
          <a:prstGeom prst="rect">
            <a:avLst/>
          </a:prstGeom>
        </p:spPr>
      </p:pic>
      <p:sp>
        <p:nvSpPr>
          <p:cNvPr id="2" name="Title 1">
            <a:extLst>
              <a:ext uri="{FF2B5EF4-FFF2-40B4-BE49-F238E27FC236}">
                <a16:creationId xmlns:a16="http://schemas.microsoft.com/office/drawing/2014/main" id="{BFAE516D-FD01-4922-9F28-BB9E9A1852CD}"/>
              </a:ext>
            </a:extLst>
          </p:cNvPr>
          <p:cNvSpPr>
            <a:spLocks noGrp="1"/>
          </p:cNvSpPr>
          <p:nvPr>
            <p:ph type="title"/>
          </p:nvPr>
        </p:nvSpPr>
        <p:spPr>
          <a:xfrm>
            <a:off x="-196052" y="4603692"/>
            <a:ext cx="4856199" cy="1675187"/>
          </a:xfrm>
        </p:spPr>
        <p:txBody>
          <a:bodyPr vert="horz" lIns="91440" tIns="45720" rIns="91440" bIns="45720" rtlCol="0" anchor="t">
            <a:normAutofit fontScale="90000"/>
          </a:bodyPr>
          <a:lstStyle/>
          <a:p>
            <a:pPr defTabSz="685800" eaLnBrk="1" hangingPunct="1">
              <a:lnSpc>
                <a:spcPct val="90000"/>
              </a:lnSpc>
            </a:pPr>
            <a:r>
              <a:rPr lang="en-US" sz="2000" kern="1200" dirty="0">
                <a:solidFill>
                  <a:srgbClr val="000000"/>
                </a:solidFill>
                <a:latin typeface="+mj-lt"/>
                <a:ea typeface="+mj-ea"/>
                <a:cs typeface="+mj-cs"/>
              </a:rPr>
              <a:t>Joint ventures with the </a:t>
            </a:r>
            <a:r>
              <a:rPr lang="en-US" sz="2000" kern="1200" dirty="0" err="1">
                <a:solidFill>
                  <a:srgbClr val="000000"/>
                </a:solidFill>
                <a:latin typeface="+mj-lt"/>
                <a:ea typeface="+mj-ea"/>
                <a:cs typeface="+mj-cs"/>
              </a:rPr>
              <a:t>Invicta</a:t>
            </a:r>
            <a:r>
              <a:rPr lang="en-US" sz="2000" kern="1200" dirty="0">
                <a:solidFill>
                  <a:srgbClr val="000000"/>
                </a:solidFill>
                <a:latin typeface="+mj-lt"/>
                <a:ea typeface="+mj-ea"/>
                <a:cs typeface="+mj-cs"/>
              </a:rPr>
              <a:t> Scout Group</a:t>
            </a:r>
            <a:br>
              <a:rPr lang="en-US" sz="2000" kern="1200" dirty="0">
                <a:solidFill>
                  <a:srgbClr val="000000"/>
                </a:solidFill>
                <a:latin typeface="+mj-lt"/>
                <a:ea typeface="+mj-ea"/>
                <a:cs typeface="+mj-cs"/>
              </a:rPr>
            </a:br>
            <a:br>
              <a:rPr lang="en-US" sz="2000" kern="1200" dirty="0">
                <a:solidFill>
                  <a:srgbClr val="000000"/>
                </a:solidFill>
                <a:latin typeface="+mj-lt"/>
                <a:ea typeface="+mj-ea"/>
                <a:cs typeface="+mj-cs"/>
              </a:rPr>
            </a:br>
            <a:r>
              <a:rPr lang="en-US" sz="2000" kern="1200" dirty="0">
                <a:solidFill>
                  <a:srgbClr val="000000"/>
                </a:solidFill>
                <a:latin typeface="+mj-lt"/>
                <a:ea typeface="+mj-ea"/>
                <a:cs typeface="+mj-cs"/>
              </a:rPr>
              <a:t>Bat Walk</a:t>
            </a:r>
            <a:br>
              <a:rPr lang="en-US" sz="2000" kern="1200" dirty="0">
                <a:solidFill>
                  <a:srgbClr val="000000"/>
                </a:solidFill>
                <a:latin typeface="+mj-lt"/>
                <a:ea typeface="+mj-ea"/>
                <a:cs typeface="+mj-cs"/>
              </a:rPr>
            </a:br>
            <a:r>
              <a:rPr lang="en-US" sz="2000" kern="1200" dirty="0">
                <a:solidFill>
                  <a:srgbClr val="000000"/>
                </a:solidFill>
                <a:latin typeface="+mj-lt"/>
                <a:ea typeface="+mj-ea"/>
                <a:cs typeface="+mj-cs"/>
              </a:rPr>
              <a:t>Rock painting</a:t>
            </a:r>
            <a:br>
              <a:rPr lang="en-US" sz="2000" kern="1200" dirty="0">
                <a:solidFill>
                  <a:srgbClr val="000000"/>
                </a:solidFill>
                <a:latin typeface="+mj-lt"/>
                <a:ea typeface="+mj-ea"/>
                <a:cs typeface="+mj-cs"/>
              </a:rPr>
            </a:br>
            <a:r>
              <a:rPr lang="en-US" sz="2000" kern="1200" dirty="0">
                <a:solidFill>
                  <a:srgbClr val="000000"/>
                </a:solidFill>
                <a:latin typeface="+mj-lt"/>
                <a:ea typeface="+mj-ea"/>
                <a:cs typeface="+mj-cs"/>
              </a:rPr>
              <a:t>Gingerbread Houses</a:t>
            </a:r>
            <a:br>
              <a:rPr lang="en-US" sz="2000" kern="1200" dirty="0">
                <a:solidFill>
                  <a:srgbClr val="000000"/>
                </a:solidFill>
                <a:latin typeface="+mj-lt"/>
                <a:ea typeface="+mj-ea"/>
                <a:cs typeface="+mj-cs"/>
              </a:rPr>
            </a:br>
            <a:br>
              <a:rPr lang="en-US" sz="800" kern="1200" dirty="0">
                <a:solidFill>
                  <a:srgbClr val="000000"/>
                </a:solidFill>
                <a:latin typeface="+mj-lt"/>
                <a:ea typeface="+mj-ea"/>
                <a:cs typeface="+mj-cs"/>
              </a:rPr>
            </a:br>
            <a:br>
              <a:rPr lang="en-US" sz="800" kern="1200" dirty="0">
                <a:solidFill>
                  <a:srgbClr val="000000"/>
                </a:solidFill>
                <a:latin typeface="+mj-lt"/>
                <a:ea typeface="+mj-ea"/>
                <a:cs typeface="+mj-cs"/>
              </a:rPr>
            </a:br>
            <a:endParaRPr lang="en-US" sz="800" kern="1200" dirty="0">
              <a:solidFill>
                <a:srgbClr val="000000"/>
              </a:solidFill>
              <a:latin typeface="+mj-lt"/>
              <a:ea typeface="+mj-ea"/>
              <a:cs typeface="+mj-cs"/>
            </a:endParaRPr>
          </a:p>
        </p:txBody>
      </p:sp>
      <p:sp>
        <p:nvSpPr>
          <p:cNvPr id="46"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213" y="-7107"/>
            <a:ext cx="4301461" cy="3189918"/>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9" name="Picture 8">
            <a:extLst>
              <a:ext uri="{FF2B5EF4-FFF2-40B4-BE49-F238E27FC236}">
                <a16:creationId xmlns:a16="http://schemas.microsoft.com/office/drawing/2014/main" id="{03398661-77F3-4C31-B7B3-7F6F58365C41}"/>
              </a:ext>
            </a:extLst>
          </p:cNvPr>
          <p:cNvPicPr>
            <a:picLocks noChangeAspect="1"/>
          </p:cNvPicPr>
          <p:nvPr/>
        </p:nvPicPr>
        <p:blipFill rotWithShape="1">
          <a:blip r:embed="rId3">
            <a:alphaModFix/>
            <a:extLst/>
          </a:blip>
          <a:srcRect l="6934" r="18658" b="-1"/>
          <a:stretch/>
        </p:blipFill>
        <p:spPr>
          <a:xfrm>
            <a:off x="329848" y="-15077"/>
            <a:ext cx="4059658" cy="3069017"/>
          </a:xfrm>
          <a:custGeom>
            <a:avLst/>
            <a:gdLst>
              <a:gd name="connsiteX0" fmla="*/ 288818 w 4063868"/>
              <a:gd name="connsiteY0" fmla="*/ 0 h 3072200"/>
              <a:gd name="connsiteX1" fmla="*/ 3775050 w 4063868"/>
              <a:gd name="connsiteY1" fmla="*/ 0 h 3072200"/>
              <a:gd name="connsiteX2" fmla="*/ 3818625 w 4063868"/>
              <a:gd name="connsiteY2" fmla="*/ 71726 h 3072200"/>
              <a:gd name="connsiteX3" fmla="*/ 4063868 w 4063868"/>
              <a:gd name="connsiteY3" fmla="*/ 1040266 h 3072200"/>
              <a:gd name="connsiteX4" fmla="*/ 2031934 w 4063868"/>
              <a:gd name="connsiteY4" fmla="*/ 3072200 h 3072200"/>
              <a:gd name="connsiteX5" fmla="*/ 0 w 4063868"/>
              <a:gd name="connsiteY5" fmla="*/ 1040266 h 3072200"/>
              <a:gd name="connsiteX6" fmla="*/ 245244 w 4063868"/>
              <a:gd name="connsiteY6" fmla="*/ 71726 h 30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48"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2327" y="1420882"/>
            <a:ext cx="4501673" cy="5437119"/>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a:extLst>
              <a:ext uri="{FF2B5EF4-FFF2-40B4-BE49-F238E27FC236}">
                <a16:creationId xmlns:a16="http://schemas.microsoft.com/office/drawing/2014/main" id="{E9429343-855C-4E83-8567-BE388317F6AD}"/>
              </a:ext>
            </a:extLst>
          </p:cNvPr>
          <p:cNvPicPr>
            <a:picLocks noChangeAspect="1"/>
          </p:cNvPicPr>
          <p:nvPr/>
        </p:nvPicPr>
        <p:blipFill rotWithShape="1">
          <a:blip r:embed="rId4">
            <a:alphaModFix/>
            <a:extLst/>
          </a:blip>
          <a:srcRect l="17938" r="3884" b="-3"/>
          <a:stretch/>
        </p:blipFill>
        <p:spPr>
          <a:xfrm>
            <a:off x="4797277" y="1575831"/>
            <a:ext cx="4346723" cy="5282169"/>
          </a:xfrm>
          <a:custGeom>
            <a:avLst/>
            <a:gdLst>
              <a:gd name="connsiteX0" fmla="*/ 2879389 w 4351232"/>
              <a:gd name="connsiteY0" fmla="*/ 0 h 5287648"/>
              <a:gd name="connsiteX1" fmla="*/ 4251877 w 4351232"/>
              <a:gd name="connsiteY1" fmla="*/ 347527 h 5287648"/>
              <a:gd name="connsiteX2" fmla="*/ 4351232 w 4351232"/>
              <a:gd name="connsiteY2" fmla="*/ 407886 h 5287648"/>
              <a:gd name="connsiteX3" fmla="*/ 4351232 w 4351232"/>
              <a:gd name="connsiteY3" fmla="*/ 5287648 h 5287648"/>
              <a:gd name="connsiteX4" fmla="*/ 1303444 w 4351232"/>
              <a:gd name="connsiteY4" fmla="*/ 5287648 h 5287648"/>
              <a:gd name="connsiteX5" fmla="*/ 1269495 w 4351232"/>
              <a:gd name="connsiteY5" fmla="*/ 5267024 h 5287648"/>
              <a:gd name="connsiteX6" fmla="*/ 0 w 4351232"/>
              <a:gd name="connsiteY6" fmla="*/ 2879389 h 5287648"/>
              <a:gd name="connsiteX7" fmla="*/ 2879389 w 4351232"/>
              <a:gd name="connsiteY7" fmla="*/ 0 h 52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spTree>
    <p:extLst>
      <p:ext uri="{BB962C8B-B14F-4D97-AF65-F5344CB8AC3E}">
        <p14:creationId xmlns:p14="http://schemas.microsoft.com/office/powerpoint/2010/main" val="2821472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Chislehurst Rocks 30</a:t>
            </a:r>
            <a:r>
              <a:rPr lang="en-GB" baseline="30000" dirty="0"/>
              <a:t>th</a:t>
            </a:r>
            <a:r>
              <a:rPr lang="en-GB" dirty="0"/>
              <a:t> June</a:t>
            </a:r>
          </a:p>
        </p:txBody>
      </p:sp>
      <p:sp>
        <p:nvSpPr>
          <p:cNvPr id="10" name="TextBox 9"/>
          <p:cNvSpPr txBox="1"/>
          <p:nvPr/>
        </p:nvSpPr>
        <p:spPr>
          <a:xfrm>
            <a:off x="3643952" y="1417226"/>
            <a:ext cx="5390866" cy="1200329"/>
          </a:xfrm>
          <a:prstGeom prst="rect">
            <a:avLst/>
          </a:prstGeom>
          <a:noFill/>
        </p:spPr>
        <p:txBody>
          <a:bodyPr wrap="square" rtlCol="0" anchor="t">
            <a:spAutoFit/>
          </a:bodyPr>
          <a:lstStyle/>
          <a:p>
            <a:pPr marL="285750" indent="-285750">
              <a:buFont typeface="Wingdings" panose="05000000000000000000" pitchFamily="2" charset="2"/>
              <a:buChar char="q"/>
            </a:pPr>
            <a:r>
              <a:rPr lang="en-GB" b="1" dirty="0"/>
              <a:t>Main stage PLUS the Chislehurst Society BR7lliant Community Stage</a:t>
            </a:r>
          </a:p>
          <a:p>
            <a:pPr marL="285750" indent="-285750">
              <a:buFont typeface="Wingdings" panose="05000000000000000000" pitchFamily="2" charset="2"/>
              <a:buChar char="q"/>
            </a:pPr>
            <a:r>
              <a:rPr lang="en-GB" b="1" dirty="0"/>
              <a:t>Thanks to our Grant Funders, Sponsors and 100 Club Members</a:t>
            </a:r>
            <a:endParaRPr lang="en-GB" b="1" dirty="0">
              <a:cs typeface="Arial"/>
            </a:endParaRPr>
          </a:p>
        </p:txBody>
      </p:sp>
      <p:pic>
        <p:nvPicPr>
          <p:cNvPr id="4" name="Picture 3">
            <a:extLst>
              <a:ext uri="{FF2B5EF4-FFF2-40B4-BE49-F238E27FC236}">
                <a16:creationId xmlns:a16="http://schemas.microsoft.com/office/drawing/2014/main" id="{C793654B-9B49-4E9E-9C30-CF10D9C75ACB}"/>
              </a:ext>
            </a:extLst>
          </p:cNvPr>
          <p:cNvPicPr>
            <a:picLocks noChangeAspect="1"/>
          </p:cNvPicPr>
          <p:nvPr/>
        </p:nvPicPr>
        <p:blipFill>
          <a:blip r:embed="rId3"/>
          <a:stretch>
            <a:fillRect/>
          </a:stretch>
        </p:blipFill>
        <p:spPr>
          <a:xfrm>
            <a:off x="1480516" y="992550"/>
            <a:ext cx="1962195" cy="2775951"/>
          </a:xfrm>
          <a:prstGeom prst="rect">
            <a:avLst/>
          </a:prstGeom>
        </p:spPr>
      </p:pic>
      <p:sp>
        <p:nvSpPr>
          <p:cNvPr id="5" name="Rectangle 4">
            <a:extLst>
              <a:ext uri="{FF2B5EF4-FFF2-40B4-BE49-F238E27FC236}">
                <a16:creationId xmlns:a16="http://schemas.microsoft.com/office/drawing/2014/main" id="{E3F68201-2FED-4792-9801-530DC27A4066}"/>
              </a:ext>
            </a:extLst>
          </p:cNvPr>
          <p:cNvSpPr/>
          <p:nvPr/>
        </p:nvSpPr>
        <p:spPr>
          <a:xfrm>
            <a:off x="3643952" y="1067075"/>
            <a:ext cx="3826413" cy="369332"/>
          </a:xfrm>
          <a:prstGeom prst="rect">
            <a:avLst/>
          </a:prstGeom>
        </p:spPr>
        <p:txBody>
          <a:bodyPr wrap="square">
            <a:spAutoFit/>
          </a:bodyPr>
          <a:lstStyle/>
          <a:p>
            <a:pPr marL="285750" indent="-285750">
              <a:buFont typeface="Wingdings" panose="05000000000000000000" pitchFamily="2" charset="2"/>
              <a:buChar char="q"/>
            </a:pPr>
            <a:r>
              <a:rPr lang="en-GB" b="1" dirty="0"/>
              <a:t>Bigger and better than ever </a:t>
            </a:r>
          </a:p>
        </p:txBody>
      </p:sp>
      <p:sp>
        <p:nvSpPr>
          <p:cNvPr id="8" name="TextBox 7">
            <a:extLst>
              <a:ext uri="{FF2B5EF4-FFF2-40B4-BE49-F238E27FC236}">
                <a16:creationId xmlns:a16="http://schemas.microsoft.com/office/drawing/2014/main" id="{D25174C0-E288-4145-94B2-0628C7D851CC}"/>
              </a:ext>
            </a:extLst>
          </p:cNvPr>
          <p:cNvSpPr txBox="1"/>
          <p:nvPr/>
        </p:nvSpPr>
        <p:spPr>
          <a:xfrm flipH="1">
            <a:off x="3643952" y="3652100"/>
            <a:ext cx="4559910" cy="1200329"/>
          </a:xfrm>
          <a:prstGeom prst="rect">
            <a:avLst/>
          </a:prstGeom>
          <a:noFill/>
        </p:spPr>
        <p:txBody>
          <a:bodyPr wrap="square" rtlCol="0">
            <a:spAutoFit/>
          </a:bodyPr>
          <a:lstStyle/>
          <a:p>
            <a:r>
              <a:rPr lang="en-GB" dirty="0"/>
              <a:t>About 50 other people helped on the day</a:t>
            </a:r>
          </a:p>
          <a:p>
            <a:r>
              <a:rPr lang="en-GB" dirty="0"/>
              <a:t>Special thanks go to Andrew Stammers, David Ely and the First Aid Team and Coopers Young Leadership Students</a:t>
            </a:r>
          </a:p>
        </p:txBody>
      </p:sp>
      <p:sp>
        <p:nvSpPr>
          <p:cNvPr id="9" name="TextBox 8">
            <a:extLst>
              <a:ext uri="{FF2B5EF4-FFF2-40B4-BE49-F238E27FC236}">
                <a16:creationId xmlns:a16="http://schemas.microsoft.com/office/drawing/2014/main" id="{02F5AD23-83F3-4D4F-A3BB-11F22314FC80}"/>
              </a:ext>
            </a:extLst>
          </p:cNvPr>
          <p:cNvSpPr txBox="1"/>
          <p:nvPr/>
        </p:nvSpPr>
        <p:spPr>
          <a:xfrm>
            <a:off x="3587804" y="4601740"/>
            <a:ext cx="4559910" cy="923330"/>
          </a:xfrm>
          <a:prstGeom prst="rect">
            <a:avLst/>
          </a:prstGeom>
          <a:noFill/>
        </p:spPr>
        <p:txBody>
          <a:bodyPr wrap="square" rtlCol="0">
            <a:spAutoFit/>
          </a:bodyPr>
          <a:lstStyle/>
          <a:p>
            <a:endParaRPr lang="en-GB" dirty="0"/>
          </a:p>
          <a:p>
            <a:r>
              <a:rPr lang="en-GB" dirty="0"/>
              <a:t>Sponsors </a:t>
            </a:r>
            <a:r>
              <a:rPr lang="en-GB" dirty="0" err="1"/>
              <a:t>idVerde</a:t>
            </a:r>
            <a:r>
              <a:rPr lang="en-GB" dirty="0"/>
              <a:t> and </a:t>
            </a:r>
            <a:r>
              <a:rPr lang="en-GB" dirty="0" err="1"/>
              <a:t>Shaon</a:t>
            </a:r>
            <a:r>
              <a:rPr lang="en-GB" dirty="0"/>
              <a:t> also provided hands on workers on the day.  </a:t>
            </a:r>
          </a:p>
        </p:txBody>
      </p:sp>
      <p:sp>
        <p:nvSpPr>
          <p:cNvPr id="11" name="Rectangle 10">
            <a:extLst>
              <a:ext uri="{FF2B5EF4-FFF2-40B4-BE49-F238E27FC236}">
                <a16:creationId xmlns:a16="http://schemas.microsoft.com/office/drawing/2014/main" id="{7BABC0C3-C110-44D0-9FDE-40B6A2FE128F}"/>
              </a:ext>
            </a:extLst>
          </p:cNvPr>
          <p:cNvSpPr/>
          <p:nvPr/>
        </p:nvSpPr>
        <p:spPr>
          <a:xfrm>
            <a:off x="3442711" y="2672107"/>
            <a:ext cx="5741902" cy="369332"/>
          </a:xfrm>
          <a:prstGeom prst="rect">
            <a:avLst/>
          </a:prstGeom>
        </p:spPr>
        <p:txBody>
          <a:bodyPr wrap="square">
            <a:spAutoFit/>
          </a:bodyPr>
          <a:lstStyle/>
          <a:p>
            <a:r>
              <a:rPr lang="en-GB" b="1" dirty="0">
                <a:solidFill>
                  <a:srgbClr val="FF0000"/>
                </a:solidFill>
              </a:rPr>
              <a:t>Event was put on and cleared up by volunteers</a:t>
            </a:r>
            <a:r>
              <a:rPr lang="en-GB" dirty="0"/>
              <a:t>. </a:t>
            </a:r>
          </a:p>
        </p:txBody>
      </p:sp>
      <p:sp>
        <p:nvSpPr>
          <p:cNvPr id="14" name="Rectangle 13">
            <a:extLst>
              <a:ext uri="{FF2B5EF4-FFF2-40B4-BE49-F238E27FC236}">
                <a16:creationId xmlns:a16="http://schemas.microsoft.com/office/drawing/2014/main" id="{95C4449F-F7CE-4E9F-9886-8C6A93750D33}"/>
              </a:ext>
            </a:extLst>
          </p:cNvPr>
          <p:cNvSpPr/>
          <p:nvPr/>
        </p:nvSpPr>
        <p:spPr>
          <a:xfrm>
            <a:off x="3643952" y="2967706"/>
            <a:ext cx="4644497" cy="646331"/>
          </a:xfrm>
          <a:prstGeom prst="rect">
            <a:avLst/>
          </a:prstGeom>
        </p:spPr>
        <p:txBody>
          <a:bodyPr wrap="square">
            <a:spAutoFit/>
          </a:bodyPr>
          <a:lstStyle/>
          <a:p>
            <a:r>
              <a:rPr lang="en-GB" dirty="0"/>
              <a:t>6 FOCRG Committee plus Mike Hasler, Mick &amp; Mary Designs and Daniel Russell.  </a:t>
            </a:r>
          </a:p>
        </p:txBody>
      </p:sp>
      <p:sp>
        <p:nvSpPr>
          <p:cNvPr id="17" name="TextBox 16">
            <a:extLst>
              <a:ext uri="{FF2B5EF4-FFF2-40B4-BE49-F238E27FC236}">
                <a16:creationId xmlns:a16="http://schemas.microsoft.com/office/drawing/2014/main" id="{09A26708-46FA-49D3-9A16-7DBC6A10AD59}"/>
              </a:ext>
            </a:extLst>
          </p:cNvPr>
          <p:cNvSpPr txBox="1"/>
          <p:nvPr/>
        </p:nvSpPr>
        <p:spPr>
          <a:xfrm>
            <a:off x="2019869" y="5764288"/>
            <a:ext cx="6247686" cy="461665"/>
          </a:xfrm>
          <a:prstGeom prst="rect">
            <a:avLst/>
          </a:prstGeom>
          <a:noFill/>
        </p:spPr>
        <p:txBody>
          <a:bodyPr wrap="square" rtlCol="0">
            <a:spAutoFit/>
          </a:bodyPr>
          <a:lstStyle/>
          <a:p>
            <a:pPr algn="ctr"/>
            <a:r>
              <a:rPr lang="en-GB" sz="2400" b="1" dirty="0">
                <a:solidFill>
                  <a:srgbClr val="D8050E"/>
                </a:solidFill>
              </a:rPr>
              <a:t>WHERE DO WE GO FROM HERE ?</a:t>
            </a:r>
          </a:p>
        </p:txBody>
      </p:sp>
    </p:spTree>
    <p:extLst>
      <p:ext uri="{BB962C8B-B14F-4D97-AF65-F5344CB8AC3E}">
        <p14:creationId xmlns:p14="http://schemas.microsoft.com/office/powerpoint/2010/main" val="312385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2D1E-B40E-496B-9D02-01A5C32E418E}"/>
              </a:ext>
            </a:extLst>
          </p:cNvPr>
          <p:cNvSpPr>
            <a:spLocks noGrp="1"/>
          </p:cNvSpPr>
          <p:nvPr>
            <p:ph type="title"/>
          </p:nvPr>
        </p:nvSpPr>
        <p:spPr/>
        <p:txBody>
          <a:bodyPr/>
          <a:lstStyle/>
          <a:p>
            <a:r>
              <a:rPr lang="en-GB" dirty="0"/>
              <a:t>What makes Chislehurst Rocks happen?</a:t>
            </a:r>
          </a:p>
        </p:txBody>
      </p:sp>
      <p:sp>
        <p:nvSpPr>
          <p:cNvPr id="4" name="TextBox 3">
            <a:extLst>
              <a:ext uri="{FF2B5EF4-FFF2-40B4-BE49-F238E27FC236}">
                <a16:creationId xmlns:a16="http://schemas.microsoft.com/office/drawing/2014/main" id="{9368F09C-45BF-409D-862F-11646D75302B}"/>
              </a:ext>
            </a:extLst>
          </p:cNvPr>
          <p:cNvSpPr txBox="1"/>
          <p:nvPr/>
        </p:nvSpPr>
        <p:spPr>
          <a:xfrm>
            <a:off x="1660250" y="919404"/>
            <a:ext cx="6605517" cy="5632311"/>
          </a:xfrm>
          <a:prstGeom prst="rect">
            <a:avLst/>
          </a:prstGeom>
          <a:noFill/>
        </p:spPr>
        <p:txBody>
          <a:bodyPr wrap="square" rtlCol="0">
            <a:spAutoFit/>
          </a:bodyPr>
          <a:lstStyle/>
          <a:p>
            <a:r>
              <a:rPr lang="en-GB" b="1" dirty="0"/>
              <a:t>Chislehurst Rocks Team</a:t>
            </a:r>
          </a:p>
          <a:p>
            <a:r>
              <a:rPr lang="en-GB" dirty="0"/>
              <a:t>6 x FOCRG committee + 5 extra</a:t>
            </a:r>
          </a:p>
          <a:p>
            <a:r>
              <a:rPr lang="en-GB" dirty="0"/>
              <a:t>10  x other key “long day” volunteers, including first Aid Team</a:t>
            </a:r>
          </a:p>
          <a:p>
            <a:r>
              <a:rPr lang="en-GB" dirty="0"/>
              <a:t>30 x  3 hour shift volunteers – on the day/ morning after</a:t>
            </a:r>
          </a:p>
          <a:p>
            <a:endParaRPr lang="en-GB" dirty="0"/>
          </a:p>
          <a:p>
            <a:r>
              <a:rPr lang="en-GB" dirty="0"/>
              <a:t>Months of planning, meetings, emails, phone calls, fund raising, website and social media development, finding volunteers and sponsors, booking stall holders, workshops and activities, operational plans, site map, licences, insurance, making things, listening to band’s demos, trips to wholesalers, taking deliveries, setting up and taking down, big litter pick the morning after, sort out raffle prizes, count the money, do the banking, deal with lost property, complaints and thank </a:t>
            </a:r>
            <a:r>
              <a:rPr lang="en-GB" dirty="0" err="1"/>
              <a:t>yous</a:t>
            </a:r>
            <a:r>
              <a:rPr lang="en-GB" dirty="0"/>
              <a:t>, debrief meeting ………… </a:t>
            </a:r>
          </a:p>
          <a:p>
            <a:endParaRPr lang="en-GB" dirty="0"/>
          </a:p>
          <a:p>
            <a:r>
              <a:rPr lang="en-GB" b="1" dirty="0">
                <a:solidFill>
                  <a:srgbClr val="D8050E"/>
                </a:solidFill>
              </a:rPr>
              <a:t>Total estimated hours 1624 = 45WTE</a:t>
            </a:r>
          </a:p>
          <a:p>
            <a:r>
              <a:rPr lang="en-GB" dirty="0"/>
              <a:t>Most of this was done by about 10 key people who were also there, in the  field, 7am – 11pm on the day, seeing that everything ran smoothly, including keeping the loos clean.</a:t>
            </a:r>
          </a:p>
          <a:p>
            <a:endParaRPr lang="en-GB" dirty="0"/>
          </a:p>
        </p:txBody>
      </p:sp>
    </p:spTree>
    <p:extLst>
      <p:ext uri="{BB962C8B-B14F-4D97-AF65-F5344CB8AC3E}">
        <p14:creationId xmlns:p14="http://schemas.microsoft.com/office/powerpoint/2010/main" val="242419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2800" dirty="0">
                <a:cs typeface="+mj-cs"/>
              </a:rPr>
              <a:t>Friends of Chislehurst Recreation Grounds (FOCRG)</a:t>
            </a:r>
          </a:p>
        </p:txBody>
      </p:sp>
      <p:sp>
        <p:nvSpPr>
          <p:cNvPr id="7171"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b="1" dirty="0">
                <a:solidFill>
                  <a:srgbClr val="038EC9"/>
                </a:solidFill>
              </a:rPr>
              <a:t>We …</a:t>
            </a:r>
          </a:p>
          <a:p>
            <a:pPr eaLnBrk="1" hangingPunct="1"/>
            <a:r>
              <a:rPr lang="en-US" altLang="en-US" dirty="0"/>
              <a:t>Are all volunteers and give our time freely</a:t>
            </a:r>
          </a:p>
          <a:p>
            <a:pPr eaLnBrk="1" hangingPunct="1"/>
            <a:r>
              <a:rPr lang="en-US" altLang="en-US" dirty="0"/>
              <a:t>Live locally and know our </a:t>
            </a:r>
            <a:r>
              <a:rPr lang="en-US" altLang="en-US" dirty="0" err="1"/>
              <a:t>neighbourhood</a:t>
            </a:r>
            <a:endParaRPr lang="en-US" altLang="en-US" dirty="0"/>
          </a:p>
          <a:p>
            <a:pPr eaLnBrk="1" hangingPunct="1"/>
            <a:r>
              <a:rPr lang="en-US" altLang="en-US" dirty="0"/>
              <a:t>Meet regularly and work closely with </a:t>
            </a:r>
            <a:r>
              <a:rPr lang="en-US" altLang="en-US" dirty="0" err="1"/>
              <a:t>idVerde</a:t>
            </a:r>
            <a:r>
              <a:rPr lang="en-US" altLang="en-US" dirty="0"/>
              <a:t> the Park Management company.</a:t>
            </a:r>
          </a:p>
          <a:p>
            <a:pPr marL="0" indent="0" eaLnBrk="1" hangingPunct="1">
              <a:buNone/>
            </a:pPr>
            <a:endParaRPr lang="en-US" altLang="en-US" dirty="0"/>
          </a:p>
          <a:p>
            <a:pPr eaLnBrk="1" hangingPunct="1"/>
            <a:r>
              <a:rPr lang="en-US" altLang="en-US" dirty="0"/>
              <a:t>Work hard to promote the Rec as an important facility    for the Chislehurst Community. </a:t>
            </a:r>
          </a:p>
          <a:p>
            <a:pPr eaLnBrk="1" hangingPunct="1"/>
            <a:r>
              <a:rPr lang="en-US" altLang="en-US" dirty="0"/>
              <a:t>Provide a voice for Rec users in dealings with  London Borough of Bromley </a:t>
            </a:r>
          </a:p>
          <a:p>
            <a:pPr eaLnBrk="1" hangingPunct="1">
              <a:buFont typeface="Wingdings" panose="05000000000000000000" pitchFamily="2" charset="2"/>
              <a:buNone/>
            </a:pPr>
            <a:endParaRPr lang="en-US" altLang="en-US" dirty="0"/>
          </a:p>
        </p:txBody>
      </p:sp>
      <p:pic>
        <p:nvPicPr>
          <p:cNvPr id="7172" name="Picture 5"/>
          <p:cNvPicPr>
            <a:picLocks noChangeAspect="1" noChangeArrowheads="1"/>
          </p:cNvPicPr>
          <p:nvPr/>
        </p:nvPicPr>
        <p:blipFill>
          <a:blip r:embed="rId3"/>
          <a:srcRect/>
          <a:stretch>
            <a:fillRect/>
          </a:stretch>
        </p:blipFill>
        <p:spPr bwMode="auto">
          <a:xfrm>
            <a:off x="4448789" y="4746808"/>
            <a:ext cx="656104" cy="47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1603949" y="5557931"/>
            <a:ext cx="7001889" cy="421654"/>
          </a:xfrm>
          <a:prstGeom prst="rect">
            <a:avLst/>
          </a:prstGeom>
        </p:spPr>
        <p:txBody>
          <a:bodyPr wrap="square" anchor="t">
            <a:spAutoFit/>
          </a:bodyPr>
          <a:lstStyle/>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LATEST MEMBERSHIP…557… AND COUNTING! (826 households)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4677884" y="2688548"/>
            <a:ext cx="1743191" cy="59635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2A94-04E9-45A7-B9B1-4F6D0476A6C9}"/>
              </a:ext>
            </a:extLst>
          </p:cNvPr>
          <p:cNvSpPr>
            <a:spLocks noGrp="1"/>
          </p:cNvSpPr>
          <p:nvPr>
            <p:ph type="title"/>
          </p:nvPr>
        </p:nvSpPr>
        <p:spPr/>
        <p:txBody>
          <a:bodyPr/>
          <a:lstStyle/>
          <a:p>
            <a:r>
              <a:rPr lang="en-GB" dirty="0"/>
              <a:t>What’s Next?</a:t>
            </a:r>
          </a:p>
        </p:txBody>
      </p:sp>
      <p:sp>
        <p:nvSpPr>
          <p:cNvPr id="3" name="Content Placeholder 2">
            <a:extLst>
              <a:ext uri="{FF2B5EF4-FFF2-40B4-BE49-F238E27FC236}">
                <a16:creationId xmlns:a16="http://schemas.microsoft.com/office/drawing/2014/main" id="{7BDA8B7B-7528-47F8-821F-B0BC29AA9360}"/>
              </a:ext>
            </a:extLst>
          </p:cNvPr>
          <p:cNvSpPr>
            <a:spLocks noGrp="1"/>
          </p:cNvSpPr>
          <p:nvPr>
            <p:ph idx="1"/>
          </p:nvPr>
        </p:nvSpPr>
        <p:spPr/>
        <p:txBody>
          <a:bodyPr/>
          <a:lstStyle/>
          <a:p>
            <a:r>
              <a:rPr lang="en-GB" b="1" dirty="0"/>
              <a:t>January 2019</a:t>
            </a:r>
          </a:p>
          <a:p>
            <a:r>
              <a:rPr lang="en-GB" dirty="0"/>
              <a:t>Improved management of the Agnes Whyte Bird Sanctuary. </a:t>
            </a:r>
          </a:p>
          <a:p>
            <a:pPr marL="0" indent="0">
              <a:buNone/>
            </a:pPr>
            <a:r>
              <a:rPr lang="en-GB" dirty="0"/>
              <a:t>Initial grant fund of £1680 from the Chislehurst Society to clear laurel and reduce holly.  </a:t>
            </a:r>
          </a:p>
          <a:p>
            <a:pPr marL="0" indent="0">
              <a:buNone/>
            </a:pPr>
            <a:endParaRPr lang="en-GB" dirty="0"/>
          </a:p>
          <a:p>
            <a:r>
              <a:rPr lang="en-GB" b="1" dirty="0"/>
              <a:t>On going</a:t>
            </a:r>
          </a:p>
          <a:p>
            <a:r>
              <a:rPr lang="en-GB" dirty="0"/>
              <a:t>Campaign to reduce litter, especially plastic waste, in the Rec.   Hopefully there will not be 1250 empty plastic bottles to make poppies next year.  Encourage reusable coffee cups and water bottles</a:t>
            </a:r>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pPr marL="0" indent="0">
              <a:buNone/>
            </a:pPr>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027486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351D-9158-42AA-93AF-6C5C70F43484}"/>
              </a:ext>
            </a:extLst>
          </p:cNvPr>
          <p:cNvSpPr>
            <a:spLocks noGrp="1"/>
          </p:cNvSpPr>
          <p:nvPr>
            <p:ph type="title"/>
          </p:nvPr>
        </p:nvSpPr>
        <p:spPr/>
        <p:txBody>
          <a:bodyPr/>
          <a:lstStyle/>
          <a:p>
            <a:r>
              <a:rPr lang="en-GB" dirty="0"/>
              <a:t>Spring 2019 Outdoor table tennis</a:t>
            </a:r>
          </a:p>
        </p:txBody>
      </p:sp>
      <p:pic>
        <p:nvPicPr>
          <p:cNvPr id="5" name="Content Placeholder 4">
            <a:extLst>
              <a:ext uri="{FF2B5EF4-FFF2-40B4-BE49-F238E27FC236}">
                <a16:creationId xmlns:a16="http://schemas.microsoft.com/office/drawing/2014/main" id="{85578A07-2ABE-412F-9B58-163597E4D9E9}"/>
              </a:ext>
            </a:extLst>
          </p:cNvPr>
          <p:cNvPicPr>
            <a:picLocks noGrp="1" noChangeAspect="1"/>
          </p:cNvPicPr>
          <p:nvPr>
            <p:ph idx="1"/>
          </p:nvPr>
        </p:nvPicPr>
        <p:blipFill>
          <a:blip r:embed="rId2"/>
          <a:stretch>
            <a:fillRect/>
          </a:stretch>
        </p:blipFill>
        <p:spPr>
          <a:xfrm>
            <a:off x="2001113" y="1370772"/>
            <a:ext cx="3810000" cy="3810000"/>
          </a:xfrm>
        </p:spPr>
      </p:pic>
      <p:sp>
        <p:nvSpPr>
          <p:cNvPr id="6" name="TextBox 5">
            <a:extLst>
              <a:ext uri="{FF2B5EF4-FFF2-40B4-BE49-F238E27FC236}">
                <a16:creationId xmlns:a16="http://schemas.microsoft.com/office/drawing/2014/main" id="{C50B12A7-04C9-421B-BE57-FC319FC5A105}"/>
              </a:ext>
            </a:extLst>
          </p:cNvPr>
          <p:cNvSpPr txBox="1"/>
          <p:nvPr/>
        </p:nvSpPr>
        <p:spPr>
          <a:xfrm>
            <a:off x="3120887" y="4651513"/>
            <a:ext cx="5565913" cy="1200329"/>
          </a:xfrm>
          <a:prstGeom prst="rect">
            <a:avLst/>
          </a:prstGeom>
          <a:noFill/>
        </p:spPr>
        <p:txBody>
          <a:bodyPr wrap="square" rtlCol="0">
            <a:spAutoFit/>
          </a:bodyPr>
          <a:lstStyle/>
          <a:p>
            <a:r>
              <a:rPr lang="en-GB" dirty="0"/>
              <a:t>Outdoor table tennis tables  x 2.  </a:t>
            </a:r>
          </a:p>
          <a:p>
            <a:r>
              <a:rPr lang="en-GB" dirty="0"/>
              <a:t>Total cost with VAT £10965  Grant of £8980 from the Chislehurst Playing Field Association.   </a:t>
            </a:r>
          </a:p>
          <a:p>
            <a:endParaRPr lang="en-GB" dirty="0"/>
          </a:p>
        </p:txBody>
      </p:sp>
    </p:spTree>
    <p:extLst>
      <p:ext uri="{BB962C8B-B14F-4D97-AF65-F5344CB8AC3E}">
        <p14:creationId xmlns:p14="http://schemas.microsoft.com/office/powerpoint/2010/main" val="1536935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B8AE-01C9-405A-9A93-EDA3E5F25EF6}"/>
              </a:ext>
            </a:extLst>
          </p:cNvPr>
          <p:cNvSpPr>
            <a:spLocks noGrp="1"/>
          </p:cNvSpPr>
          <p:nvPr>
            <p:ph type="title"/>
          </p:nvPr>
        </p:nvSpPr>
        <p:spPr/>
        <p:txBody>
          <a:bodyPr/>
          <a:lstStyle/>
          <a:p>
            <a:r>
              <a:rPr lang="en-GB" dirty="0"/>
              <a:t>Ideas please</a:t>
            </a:r>
          </a:p>
        </p:txBody>
      </p:sp>
      <p:sp>
        <p:nvSpPr>
          <p:cNvPr id="3" name="Content Placeholder 2">
            <a:extLst>
              <a:ext uri="{FF2B5EF4-FFF2-40B4-BE49-F238E27FC236}">
                <a16:creationId xmlns:a16="http://schemas.microsoft.com/office/drawing/2014/main" id="{57DA40C7-AEBC-4EAA-B0F4-B80B2CB4F223}"/>
              </a:ext>
            </a:extLst>
          </p:cNvPr>
          <p:cNvSpPr>
            <a:spLocks noGrp="1"/>
          </p:cNvSpPr>
          <p:nvPr>
            <p:ph idx="1"/>
          </p:nvPr>
        </p:nvSpPr>
        <p:spPr/>
        <p:txBody>
          <a:bodyPr/>
          <a:lstStyle/>
          <a:p>
            <a:pPr marL="0" indent="0">
              <a:buNone/>
            </a:pPr>
            <a:endParaRPr lang="en-GB" dirty="0"/>
          </a:p>
          <a:p>
            <a:r>
              <a:rPr lang="en-GB" dirty="0"/>
              <a:t>Park improvements – what are the priorities?  </a:t>
            </a:r>
          </a:p>
          <a:p>
            <a:pPr marL="0" indent="0">
              <a:buNone/>
            </a:pPr>
            <a:r>
              <a:rPr lang="en-GB" dirty="0"/>
              <a:t>      </a:t>
            </a:r>
            <a:r>
              <a:rPr lang="en-GB"/>
              <a:t>Paths?   </a:t>
            </a:r>
            <a:endParaRPr lang="en-GB" dirty="0"/>
          </a:p>
          <a:p>
            <a:pPr marL="0" indent="0">
              <a:buNone/>
            </a:pPr>
            <a:endParaRPr lang="en-GB" dirty="0"/>
          </a:p>
          <a:p>
            <a:r>
              <a:rPr lang="en-GB" dirty="0"/>
              <a:t>Other Activities / events in the Rec  </a:t>
            </a:r>
          </a:p>
          <a:p>
            <a:pPr marL="0" indent="0">
              <a:buNone/>
            </a:pPr>
            <a:r>
              <a:rPr lang="en-GB" dirty="0"/>
              <a:t>      </a:t>
            </a:r>
            <a:r>
              <a:rPr lang="en-GB" dirty="0" err="1"/>
              <a:t>Petanque</a:t>
            </a:r>
            <a:r>
              <a:rPr lang="en-GB" dirty="0"/>
              <a:t>?</a:t>
            </a:r>
          </a:p>
          <a:p>
            <a:endParaRPr lang="en-GB" dirty="0"/>
          </a:p>
          <a:p>
            <a:r>
              <a:rPr lang="en-GB" dirty="0"/>
              <a:t>How to attract volunteers and future committee members.  We need to share all those volunteer hours between more people!</a:t>
            </a:r>
          </a:p>
          <a:p>
            <a:pPr marL="0" indent="0">
              <a:buNone/>
            </a:pPr>
            <a:r>
              <a:rPr lang="en-GB" dirty="0"/>
              <a:t>  </a:t>
            </a:r>
          </a:p>
        </p:txBody>
      </p:sp>
    </p:spTree>
    <p:extLst>
      <p:ext uri="{BB962C8B-B14F-4D97-AF65-F5344CB8AC3E}">
        <p14:creationId xmlns:p14="http://schemas.microsoft.com/office/powerpoint/2010/main" val="3530091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4"/>
          <p:cNvGrpSpPr>
            <a:grpSpLocks/>
          </p:cNvGrpSpPr>
          <p:nvPr/>
        </p:nvGrpSpPr>
        <p:grpSpPr bwMode="auto">
          <a:xfrm>
            <a:off x="-73024" y="0"/>
            <a:ext cx="9144000" cy="6858000"/>
            <a:chOff x="0" y="0"/>
            <a:chExt cx="4320" cy="761"/>
          </a:xfrm>
        </p:grpSpPr>
        <p:sp>
          <p:nvSpPr>
            <p:cNvPr id="3097" name="Rectangle 5"/>
            <p:cNvSpPr>
              <a:spLocks noChangeArrowheads="1"/>
            </p:cNvSpPr>
            <p:nvPr/>
          </p:nvSpPr>
          <p:spPr bwMode="auto">
            <a:xfrm>
              <a:off x="0" y="0"/>
              <a:ext cx="621" cy="761"/>
            </a:xfrm>
            <a:prstGeom prst="rect">
              <a:avLst/>
            </a:prstGeom>
            <a:solidFill>
              <a:srgbClr val="437E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098" name="Rectangle 6"/>
            <p:cNvSpPr>
              <a:spLocks noChangeArrowheads="1"/>
            </p:cNvSpPr>
            <p:nvPr/>
          </p:nvSpPr>
          <p:spPr bwMode="auto">
            <a:xfrm>
              <a:off x="616" y="0"/>
              <a:ext cx="621" cy="761"/>
            </a:xfrm>
            <a:prstGeom prst="rect">
              <a:avLst/>
            </a:prstGeom>
            <a:solidFill>
              <a:srgbClr val="038E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099" name="Rectangle 7"/>
            <p:cNvSpPr>
              <a:spLocks noChangeArrowheads="1"/>
            </p:cNvSpPr>
            <p:nvPr/>
          </p:nvSpPr>
          <p:spPr bwMode="auto">
            <a:xfrm>
              <a:off x="1231" y="0"/>
              <a:ext cx="621" cy="761"/>
            </a:xfrm>
            <a:prstGeom prst="rect">
              <a:avLst/>
            </a:prstGeom>
            <a:solidFill>
              <a:srgbClr val="E7830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00" name="Rectangle 8"/>
            <p:cNvSpPr>
              <a:spLocks noChangeArrowheads="1"/>
            </p:cNvSpPr>
            <p:nvPr/>
          </p:nvSpPr>
          <p:spPr bwMode="auto">
            <a:xfrm>
              <a:off x="1853" y="0"/>
              <a:ext cx="619" cy="761"/>
            </a:xfrm>
            <a:prstGeom prst="rect">
              <a:avLst/>
            </a:prstGeom>
            <a:solidFill>
              <a:srgbClr val="D805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3101" name="Rectangle 9"/>
            <p:cNvSpPr>
              <a:spLocks noChangeArrowheads="1"/>
            </p:cNvSpPr>
            <p:nvPr/>
          </p:nvSpPr>
          <p:spPr bwMode="auto">
            <a:xfrm>
              <a:off x="2467" y="0"/>
              <a:ext cx="621" cy="761"/>
            </a:xfrm>
            <a:prstGeom prst="rect">
              <a:avLst/>
            </a:prstGeom>
            <a:solidFill>
              <a:srgbClr val="542A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02" name="Rectangle 10"/>
            <p:cNvSpPr>
              <a:spLocks noChangeArrowheads="1"/>
            </p:cNvSpPr>
            <p:nvPr/>
          </p:nvSpPr>
          <p:spPr bwMode="auto">
            <a:xfrm>
              <a:off x="3083" y="0"/>
              <a:ext cx="620" cy="761"/>
            </a:xfrm>
            <a:prstGeom prst="rect">
              <a:avLst/>
            </a:prstGeom>
            <a:solidFill>
              <a:srgbClr val="038E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03" name="Rectangle 11"/>
            <p:cNvSpPr>
              <a:spLocks noChangeArrowheads="1"/>
            </p:cNvSpPr>
            <p:nvPr/>
          </p:nvSpPr>
          <p:spPr bwMode="auto">
            <a:xfrm>
              <a:off x="3699" y="0"/>
              <a:ext cx="621" cy="761"/>
            </a:xfrm>
            <a:prstGeom prst="rect">
              <a:avLst/>
            </a:prstGeom>
            <a:solidFill>
              <a:srgbClr val="437E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nvGrpSpPr>
          <p:cNvPr id="3075" name="Group 34"/>
          <p:cNvGrpSpPr>
            <a:grpSpLocks/>
          </p:cNvGrpSpPr>
          <p:nvPr/>
        </p:nvGrpSpPr>
        <p:grpSpPr bwMode="auto">
          <a:xfrm>
            <a:off x="1944688" y="168275"/>
            <a:ext cx="5248275" cy="6299200"/>
            <a:chOff x="1225" y="176"/>
            <a:chExt cx="3306" cy="3968"/>
          </a:xfrm>
        </p:grpSpPr>
        <p:sp>
          <p:nvSpPr>
            <p:cNvPr id="3077" name="Freeform 35"/>
            <p:cNvSpPr>
              <a:spLocks/>
            </p:cNvSpPr>
            <p:nvPr/>
          </p:nvSpPr>
          <p:spPr bwMode="auto">
            <a:xfrm>
              <a:off x="2605" y="458"/>
              <a:ext cx="0" cy="20"/>
            </a:xfrm>
            <a:custGeom>
              <a:avLst/>
              <a:gdLst>
                <a:gd name="T0" fmla="*/ 0 h 20"/>
                <a:gd name="T1" fmla="*/ 20 h 20"/>
                <a:gd name="T2" fmla="*/ 0 h 20"/>
                <a:gd name="T3" fmla="*/ 0 60000 65536"/>
                <a:gd name="T4" fmla="*/ 0 60000 65536"/>
                <a:gd name="T5" fmla="*/ 0 60000 65536"/>
                <a:gd name="T6" fmla="*/ 0 h 20"/>
                <a:gd name="T7" fmla="*/ 20 h 20"/>
              </a:gdLst>
              <a:ahLst/>
              <a:cxnLst>
                <a:cxn ang="T3">
                  <a:pos x="0" y="T0"/>
                </a:cxn>
                <a:cxn ang="T4">
                  <a:pos x="0" y="T1"/>
                </a:cxn>
                <a:cxn ang="T5">
                  <a:pos x="0" y="T2"/>
                </a:cxn>
              </a:cxnLst>
              <a:rect l="0" t="T6" r="0" b="T7"/>
              <a:pathLst>
                <a:path h="20">
                  <a:moveTo>
                    <a:pt x="0" y="0"/>
                  </a:moveTo>
                  <a:lnTo>
                    <a:pt x="0" y="20"/>
                  </a:lnTo>
                  <a:lnTo>
                    <a:pt x="0" y="0"/>
                  </a:ln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78" name="Line 36"/>
            <p:cNvSpPr>
              <a:spLocks noChangeShapeType="1"/>
            </p:cNvSpPr>
            <p:nvPr/>
          </p:nvSpPr>
          <p:spPr bwMode="auto">
            <a:xfrm>
              <a:off x="2605" y="458"/>
              <a:ext cx="0"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79" name="Freeform 37"/>
            <p:cNvSpPr>
              <a:spLocks/>
            </p:cNvSpPr>
            <p:nvPr/>
          </p:nvSpPr>
          <p:spPr bwMode="auto">
            <a:xfrm>
              <a:off x="3585" y="639"/>
              <a:ext cx="455" cy="388"/>
            </a:xfrm>
            <a:custGeom>
              <a:avLst/>
              <a:gdLst>
                <a:gd name="T0" fmla="*/ 1670592 w 227"/>
                <a:gd name="T1" fmla="*/ 909312 h 194"/>
                <a:gd name="T2" fmla="*/ 1510448 w 227"/>
                <a:gd name="T3" fmla="*/ 884736 h 194"/>
                <a:gd name="T4" fmla="*/ 1198486 w 227"/>
                <a:gd name="T5" fmla="*/ 1056768 h 194"/>
                <a:gd name="T6" fmla="*/ 1198486 w 227"/>
                <a:gd name="T7" fmla="*/ 1056768 h 194"/>
                <a:gd name="T8" fmla="*/ 1189109 w 227"/>
                <a:gd name="T9" fmla="*/ 1064960 h 194"/>
                <a:gd name="T10" fmla="*/ 1155834 w 227"/>
                <a:gd name="T11" fmla="*/ 1056768 h 194"/>
                <a:gd name="T12" fmla="*/ 1172513 w 227"/>
                <a:gd name="T13" fmla="*/ 1032192 h 194"/>
                <a:gd name="T14" fmla="*/ 1813153 w 227"/>
                <a:gd name="T15" fmla="*/ 671744 h 194"/>
                <a:gd name="T16" fmla="*/ 1871778 w 227"/>
                <a:gd name="T17" fmla="*/ 516096 h 194"/>
                <a:gd name="T18" fmla="*/ 1712299 w 227"/>
                <a:gd name="T19" fmla="*/ 491520 h 194"/>
                <a:gd name="T20" fmla="*/ 1366275 w 227"/>
                <a:gd name="T21" fmla="*/ 688128 h 194"/>
                <a:gd name="T22" fmla="*/ 1357710 w 227"/>
                <a:gd name="T23" fmla="*/ 688128 h 194"/>
                <a:gd name="T24" fmla="*/ 1155834 w 227"/>
                <a:gd name="T25" fmla="*/ 802816 h 194"/>
                <a:gd name="T26" fmla="*/ 1130745 w 227"/>
                <a:gd name="T27" fmla="*/ 802816 h 194"/>
                <a:gd name="T28" fmla="*/ 1139085 w 227"/>
                <a:gd name="T29" fmla="*/ 770048 h 194"/>
                <a:gd name="T30" fmla="*/ 1341047 w 227"/>
                <a:gd name="T31" fmla="*/ 655360 h 194"/>
                <a:gd name="T32" fmla="*/ 1341047 w 227"/>
                <a:gd name="T33" fmla="*/ 655360 h 194"/>
                <a:gd name="T34" fmla="*/ 1829806 w 227"/>
                <a:gd name="T35" fmla="*/ 385024 h 194"/>
                <a:gd name="T36" fmla="*/ 1888432 w 227"/>
                <a:gd name="T37" fmla="*/ 237568 h 194"/>
                <a:gd name="T38" fmla="*/ 1729216 w 227"/>
                <a:gd name="T39" fmla="*/ 212992 h 194"/>
                <a:gd name="T40" fmla="*/ 1038328 w 227"/>
                <a:gd name="T41" fmla="*/ 598016 h 194"/>
                <a:gd name="T42" fmla="*/ 1038328 w 227"/>
                <a:gd name="T43" fmla="*/ 598016 h 194"/>
                <a:gd name="T44" fmla="*/ 1038328 w 227"/>
                <a:gd name="T45" fmla="*/ 598016 h 194"/>
                <a:gd name="T46" fmla="*/ 1004660 w 227"/>
                <a:gd name="T47" fmla="*/ 589824 h 194"/>
                <a:gd name="T48" fmla="*/ 1013233 w 227"/>
                <a:gd name="T49" fmla="*/ 573440 h 194"/>
                <a:gd name="T50" fmla="*/ 1013233 w 227"/>
                <a:gd name="T51" fmla="*/ 573440 h 194"/>
                <a:gd name="T52" fmla="*/ 1021577 w 227"/>
                <a:gd name="T53" fmla="*/ 565248 h 194"/>
                <a:gd name="T54" fmla="*/ 1021577 w 227"/>
                <a:gd name="T55" fmla="*/ 565248 h 194"/>
                <a:gd name="T56" fmla="*/ 1223537 w 227"/>
                <a:gd name="T57" fmla="*/ 450560 h 194"/>
                <a:gd name="T58" fmla="*/ 1223537 w 227"/>
                <a:gd name="T59" fmla="*/ 450560 h 194"/>
                <a:gd name="T60" fmla="*/ 1661209 w 227"/>
                <a:gd name="T61" fmla="*/ 204800 h 194"/>
                <a:gd name="T62" fmla="*/ 1712299 w 227"/>
                <a:gd name="T63" fmla="*/ 57344 h 194"/>
                <a:gd name="T64" fmla="*/ 1552564 w 227"/>
                <a:gd name="T65" fmla="*/ 32768 h 194"/>
                <a:gd name="T66" fmla="*/ 673228 w 227"/>
                <a:gd name="T67" fmla="*/ 524288 h 194"/>
                <a:gd name="T68" fmla="*/ 673228 w 227"/>
                <a:gd name="T69" fmla="*/ 524288 h 194"/>
                <a:gd name="T70" fmla="*/ 664911 w 227"/>
                <a:gd name="T71" fmla="*/ 524288 h 194"/>
                <a:gd name="T72" fmla="*/ 639672 w 227"/>
                <a:gd name="T73" fmla="*/ 524288 h 194"/>
                <a:gd name="T74" fmla="*/ 647982 w 227"/>
                <a:gd name="T75" fmla="*/ 491520 h 194"/>
                <a:gd name="T76" fmla="*/ 833460 w 227"/>
                <a:gd name="T77" fmla="*/ 393216 h 194"/>
                <a:gd name="T78" fmla="*/ 962952 w 227"/>
                <a:gd name="T79" fmla="*/ 172032 h 194"/>
                <a:gd name="T80" fmla="*/ 841828 w 227"/>
                <a:gd name="T81" fmla="*/ 155648 h 194"/>
                <a:gd name="T82" fmla="*/ 436642 w 227"/>
                <a:gd name="T83" fmla="*/ 376832 h 194"/>
                <a:gd name="T84" fmla="*/ 436642 w 227"/>
                <a:gd name="T85" fmla="*/ 376832 h 194"/>
                <a:gd name="T86" fmla="*/ 319133 w 227"/>
                <a:gd name="T87" fmla="*/ 442368 h 194"/>
                <a:gd name="T88" fmla="*/ 167568 w 227"/>
                <a:gd name="T89" fmla="*/ 1204224 h 194"/>
                <a:gd name="T90" fmla="*/ 917172 w 227"/>
                <a:gd name="T91" fmla="*/ 1449984 h 194"/>
                <a:gd name="T92" fmla="*/ 979701 w 227"/>
                <a:gd name="T93" fmla="*/ 1409024 h 194"/>
                <a:gd name="T94" fmla="*/ 988001 w 227"/>
                <a:gd name="T95" fmla="*/ 1417216 h 194"/>
                <a:gd name="T96" fmla="*/ 1611191 w 227"/>
                <a:gd name="T97" fmla="*/ 1056768 h 194"/>
                <a:gd name="T98" fmla="*/ 1670592 w 227"/>
                <a:gd name="T99" fmla="*/ 909312 h 1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7"/>
                <a:gd name="T151" fmla="*/ 0 h 194"/>
                <a:gd name="T152" fmla="*/ 227 w 227"/>
                <a:gd name="T153" fmla="*/ 194 h 1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7" h="194">
                  <a:moveTo>
                    <a:pt x="198" y="111"/>
                  </a:moveTo>
                  <a:cubicBezTo>
                    <a:pt x="194" y="105"/>
                    <a:pt x="186" y="104"/>
                    <a:pt x="179" y="108"/>
                  </a:cubicBezTo>
                  <a:cubicBezTo>
                    <a:pt x="142" y="129"/>
                    <a:pt x="142" y="129"/>
                    <a:pt x="142" y="129"/>
                  </a:cubicBezTo>
                  <a:cubicBezTo>
                    <a:pt x="142" y="129"/>
                    <a:pt x="142" y="129"/>
                    <a:pt x="142" y="129"/>
                  </a:cubicBezTo>
                  <a:cubicBezTo>
                    <a:pt x="141" y="130"/>
                    <a:pt x="141" y="130"/>
                    <a:pt x="141" y="130"/>
                  </a:cubicBezTo>
                  <a:cubicBezTo>
                    <a:pt x="140" y="130"/>
                    <a:pt x="138" y="130"/>
                    <a:pt x="137" y="129"/>
                  </a:cubicBezTo>
                  <a:cubicBezTo>
                    <a:pt x="137" y="128"/>
                    <a:pt x="138" y="127"/>
                    <a:pt x="139" y="126"/>
                  </a:cubicBezTo>
                  <a:cubicBezTo>
                    <a:pt x="215" y="82"/>
                    <a:pt x="215" y="82"/>
                    <a:pt x="215" y="82"/>
                  </a:cubicBezTo>
                  <a:cubicBezTo>
                    <a:pt x="223" y="77"/>
                    <a:pt x="226" y="69"/>
                    <a:pt x="222" y="63"/>
                  </a:cubicBezTo>
                  <a:cubicBezTo>
                    <a:pt x="219" y="57"/>
                    <a:pt x="210" y="56"/>
                    <a:pt x="203" y="60"/>
                  </a:cubicBezTo>
                  <a:cubicBezTo>
                    <a:pt x="162" y="84"/>
                    <a:pt x="162" y="84"/>
                    <a:pt x="162" y="84"/>
                  </a:cubicBezTo>
                  <a:cubicBezTo>
                    <a:pt x="162" y="84"/>
                    <a:pt x="161" y="84"/>
                    <a:pt x="161" y="84"/>
                  </a:cubicBezTo>
                  <a:cubicBezTo>
                    <a:pt x="137" y="98"/>
                    <a:pt x="137" y="98"/>
                    <a:pt x="137" y="98"/>
                  </a:cubicBezTo>
                  <a:cubicBezTo>
                    <a:pt x="136" y="99"/>
                    <a:pt x="134" y="99"/>
                    <a:pt x="134" y="98"/>
                  </a:cubicBezTo>
                  <a:cubicBezTo>
                    <a:pt x="133" y="97"/>
                    <a:pt x="134" y="95"/>
                    <a:pt x="135" y="94"/>
                  </a:cubicBezTo>
                  <a:cubicBezTo>
                    <a:pt x="159" y="80"/>
                    <a:pt x="159" y="80"/>
                    <a:pt x="159" y="80"/>
                  </a:cubicBezTo>
                  <a:cubicBezTo>
                    <a:pt x="159" y="80"/>
                    <a:pt x="159" y="80"/>
                    <a:pt x="159" y="80"/>
                  </a:cubicBezTo>
                  <a:cubicBezTo>
                    <a:pt x="217" y="47"/>
                    <a:pt x="217" y="47"/>
                    <a:pt x="217" y="47"/>
                  </a:cubicBezTo>
                  <a:cubicBezTo>
                    <a:pt x="225" y="43"/>
                    <a:pt x="227" y="35"/>
                    <a:pt x="224" y="29"/>
                  </a:cubicBezTo>
                  <a:cubicBezTo>
                    <a:pt x="220" y="23"/>
                    <a:pt x="212" y="21"/>
                    <a:pt x="205" y="26"/>
                  </a:cubicBezTo>
                  <a:cubicBezTo>
                    <a:pt x="123" y="73"/>
                    <a:pt x="123" y="73"/>
                    <a:pt x="123" y="73"/>
                  </a:cubicBezTo>
                  <a:cubicBezTo>
                    <a:pt x="123" y="73"/>
                    <a:pt x="123" y="73"/>
                    <a:pt x="123" y="73"/>
                  </a:cubicBezTo>
                  <a:cubicBezTo>
                    <a:pt x="123" y="73"/>
                    <a:pt x="123" y="73"/>
                    <a:pt x="123" y="73"/>
                  </a:cubicBezTo>
                  <a:cubicBezTo>
                    <a:pt x="121" y="74"/>
                    <a:pt x="120" y="73"/>
                    <a:pt x="119" y="72"/>
                  </a:cubicBezTo>
                  <a:cubicBezTo>
                    <a:pt x="119" y="72"/>
                    <a:pt x="119" y="71"/>
                    <a:pt x="120" y="70"/>
                  </a:cubicBezTo>
                  <a:cubicBezTo>
                    <a:pt x="120" y="70"/>
                    <a:pt x="120" y="70"/>
                    <a:pt x="120" y="70"/>
                  </a:cubicBezTo>
                  <a:cubicBezTo>
                    <a:pt x="121" y="69"/>
                    <a:pt x="121" y="69"/>
                    <a:pt x="121" y="69"/>
                  </a:cubicBezTo>
                  <a:cubicBezTo>
                    <a:pt x="121" y="69"/>
                    <a:pt x="121" y="69"/>
                    <a:pt x="121" y="69"/>
                  </a:cubicBezTo>
                  <a:cubicBezTo>
                    <a:pt x="145" y="55"/>
                    <a:pt x="145" y="55"/>
                    <a:pt x="145" y="55"/>
                  </a:cubicBezTo>
                  <a:cubicBezTo>
                    <a:pt x="145" y="55"/>
                    <a:pt x="145" y="55"/>
                    <a:pt x="145" y="55"/>
                  </a:cubicBezTo>
                  <a:cubicBezTo>
                    <a:pt x="197" y="25"/>
                    <a:pt x="197" y="25"/>
                    <a:pt x="197" y="25"/>
                  </a:cubicBezTo>
                  <a:cubicBezTo>
                    <a:pt x="204" y="21"/>
                    <a:pt x="207" y="13"/>
                    <a:pt x="203" y="7"/>
                  </a:cubicBezTo>
                  <a:cubicBezTo>
                    <a:pt x="200" y="1"/>
                    <a:pt x="191" y="0"/>
                    <a:pt x="184" y="4"/>
                  </a:cubicBezTo>
                  <a:cubicBezTo>
                    <a:pt x="80" y="64"/>
                    <a:pt x="80" y="64"/>
                    <a:pt x="80" y="64"/>
                  </a:cubicBezTo>
                  <a:cubicBezTo>
                    <a:pt x="80" y="64"/>
                    <a:pt x="80" y="64"/>
                    <a:pt x="80" y="64"/>
                  </a:cubicBezTo>
                  <a:cubicBezTo>
                    <a:pt x="79" y="64"/>
                    <a:pt x="79" y="64"/>
                    <a:pt x="79" y="64"/>
                  </a:cubicBezTo>
                  <a:cubicBezTo>
                    <a:pt x="78" y="65"/>
                    <a:pt x="76" y="65"/>
                    <a:pt x="76" y="64"/>
                  </a:cubicBezTo>
                  <a:cubicBezTo>
                    <a:pt x="75" y="63"/>
                    <a:pt x="76" y="61"/>
                    <a:pt x="77" y="60"/>
                  </a:cubicBezTo>
                  <a:cubicBezTo>
                    <a:pt x="99" y="48"/>
                    <a:pt x="99" y="48"/>
                    <a:pt x="99" y="48"/>
                  </a:cubicBezTo>
                  <a:cubicBezTo>
                    <a:pt x="114" y="39"/>
                    <a:pt x="117" y="26"/>
                    <a:pt x="114" y="21"/>
                  </a:cubicBezTo>
                  <a:cubicBezTo>
                    <a:pt x="110" y="15"/>
                    <a:pt x="105" y="16"/>
                    <a:pt x="100" y="19"/>
                  </a:cubicBezTo>
                  <a:cubicBezTo>
                    <a:pt x="52" y="46"/>
                    <a:pt x="52" y="46"/>
                    <a:pt x="52" y="46"/>
                  </a:cubicBezTo>
                  <a:cubicBezTo>
                    <a:pt x="52" y="46"/>
                    <a:pt x="52" y="46"/>
                    <a:pt x="52" y="46"/>
                  </a:cubicBezTo>
                  <a:cubicBezTo>
                    <a:pt x="38" y="54"/>
                    <a:pt x="38" y="54"/>
                    <a:pt x="38" y="54"/>
                  </a:cubicBezTo>
                  <a:cubicBezTo>
                    <a:pt x="9" y="71"/>
                    <a:pt x="0" y="113"/>
                    <a:pt x="20" y="147"/>
                  </a:cubicBezTo>
                  <a:cubicBezTo>
                    <a:pt x="39" y="180"/>
                    <a:pt x="79" y="194"/>
                    <a:pt x="109" y="177"/>
                  </a:cubicBezTo>
                  <a:cubicBezTo>
                    <a:pt x="116" y="172"/>
                    <a:pt x="116" y="172"/>
                    <a:pt x="116" y="172"/>
                  </a:cubicBezTo>
                  <a:cubicBezTo>
                    <a:pt x="117" y="173"/>
                    <a:pt x="117" y="173"/>
                    <a:pt x="117" y="173"/>
                  </a:cubicBezTo>
                  <a:cubicBezTo>
                    <a:pt x="191" y="129"/>
                    <a:pt x="191" y="129"/>
                    <a:pt x="191" y="129"/>
                  </a:cubicBezTo>
                  <a:cubicBezTo>
                    <a:pt x="198" y="125"/>
                    <a:pt x="201" y="117"/>
                    <a:pt x="198" y="111"/>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0" name="Freeform 38"/>
            <p:cNvSpPr>
              <a:spLocks/>
            </p:cNvSpPr>
            <p:nvPr/>
          </p:nvSpPr>
          <p:spPr bwMode="auto">
            <a:xfrm>
              <a:off x="1686" y="613"/>
              <a:ext cx="437" cy="418"/>
            </a:xfrm>
            <a:custGeom>
              <a:avLst/>
              <a:gdLst>
                <a:gd name="T0" fmla="*/ 901148 w 218"/>
                <a:gd name="T1" fmla="*/ 131072 h 209"/>
                <a:gd name="T2" fmla="*/ 917752 w 218"/>
                <a:gd name="T3" fmla="*/ 286720 h 209"/>
                <a:gd name="T4" fmla="*/ 1174365 w 218"/>
                <a:gd name="T5" fmla="*/ 532480 h 209"/>
                <a:gd name="T6" fmla="*/ 1174365 w 218"/>
                <a:gd name="T7" fmla="*/ 532480 h 209"/>
                <a:gd name="T8" fmla="*/ 1182759 w 218"/>
                <a:gd name="T9" fmla="*/ 540672 h 209"/>
                <a:gd name="T10" fmla="*/ 1182759 w 218"/>
                <a:gd name="T11" fmla="*/ 565248 h 209"/>
                <a:gd name="T12" fmla="*/ 1157631 w 218"/>
                <a:gd name="T13" fmla="*/ 565248 h 209"/>
                <a:gd name="T14" fmla="*/ 623415 w 218"/>
                <a:gd name="T15" fmla="*/ 49152 h 209"/>
                <a:gd name="T16" fmla="*/ 464074 w 218"/>
                <a:gd name="T17" fmla="*/ 40960 h 209"/>
                <a:gd name="T18" fmla="*/ 480742 w 218"/>
                <a:gd name="T19" fmla="*/ 196608 h 209"/>
                <a:gd name="T20" fmla="*/ 758452 w 218"/>
                <a:gd name="T21" fmla="*/ 475136 h 209"/>
                <a:gd name="T22" fmla="*/ 766757 w 218"/>
                <a:gd name="T23" fmla="*/ 475136 h 209"/>
                <a:gd name="T24" fmla="*/ 930277 w 218"/>
                <a:gd name="T25" fmla="*/ 630784 h 209"/>
                <a:gd name="T26" fmla="*/ 938696 w 218"/>
                <a:gd name="T27" fmla="*/ 663552 h 209"/>
                <a:gd name="T28" fmla="*/ 901148 w 218"/>
                <a:gd name="T29" fmla="*/ 655360 h 209"/>
                <a:gd name="T30" fmla="*/ 741759 w 218"/>
                <a:gd name="T31" fmla="*/ 499712 h 209"/>
                <a:gd name="T32" fmla="*/ 733216 w 218"/>
                <a:gd name="T33" fmla="*/ 499712 h 209"/>
                <a:gd name="T34" fmla="*/ 336117 w 218"/>
                <a:gd name="T35" fmla="*/ 114688 h 209"/>
                <a:gd name="T36" fmla="*/ 176213 w 218"/>
                <a:gd name="T37" fmla="*/ 98304 h 209"/>
                <a:gd name="T38" fmla="*/ 192913 w 218"/>
                <a:gd name="T39" fmla="*/ 253952 h 209"/>
                <a:gd name="T40" fmla="*/ 750072 w 218"/>
                <a:gd name="T41" fmla="*/ 802816 h 209"/>
                <a:gd name="T42" fmla="*/ 750072 w 218"/>
                <a:gd name="T43" fmla="*/ 802816 h 209"/>
                <a:gd name="T44" fmla="*/ 758452 w 218"/>
                <a:gd name="T45" fmla="*/ 802816 h 209"/>
                <a:gd name="T46" fmla="*/ 758452 w 218"/>
                <a:gd name="T47" fmla="*/ 835584 h 209"/>
                <a:gd name="T48" fmla="*/ 741759 w 218"/>
                <a:gd name="T49" fmla="*/ 835584 h 209"/>
                <a:gd name="T50" fmla="*/ 733216 w 218"/>
                <a:gd name="T51" fmla="*/ 835584 h 209"/>
                <a:gd name="T52" fmla="*/ 724903 w 218"/>
                <a:gd name="T53" fmla="*/ 827392 h 209"/>
                <a:gd name="T54" fmla="*/ 724903 w 218"/>
                <a:gd name="T55" fmla="*/ 827392 h 209"/>
                <a:gd name="T56" fmla="*/ 564504 w 218"/>
                <a:gd name="T57" fmla="*/ 663552 h 209"/>
                <a:gd name="T58" fmla="*/ 564504 w 218"/>
                <a:gd name="T59" fmla="*/ 663552 h 209"/>
                <a:gd name="T60" fmla="*/ 209658 w 218"/>
                <a:gd name="T61" fmla="*/ 319488 h 209"/>
                <a:gd name="T62" fmla="*/ 41727 w 218"/>
                <a:gd name="T63" fmla="*/ 303104 h 209"/>
                <a:gd name="T64" fmla="*/ 58648 w 218"/>
                <a:gd name="T65" fmla="*/ 466944 h 209"/>
                <a:gd name="T66" fmla="*/ 775196 w 218"/>
                <a:gd name="T67" fmla="*/ 1163264 h 209"/>
                <a:gd name="T68" fmla="*/ 775196 w 218"/>
                <a:gd name="T69" fmla="*/ 1163264 h 209"/>
                <a:gd name="T70" fmla="*/ 775196 w 218"/>
                <a:gd name="T71" fmla="*/ 1163264 h 209"/>
                <a:gd name="T72" fmla="*/ 783549 w 218"/>
                <a:gd name="T73" fmla="*/ 1196032 h 209"/>
                <a:gd name="T74" fmla="*/ 750072 w 218"/>
                <a:gd name="T75" fmla="*/ 1187840 h 209"/>
                <a:gd name="T76" fmla="*/ 606750 w 218"/>
                <a:gd name="T77" fmla="*/ 1048576 h 209"/>
                <a:gd name="T78" fmla="*/ 344921 w 218"/>
                <a:gd name="T79" fmla="*/ 983040 h 209"/>
                <a:gd name="T80" fmla="*/ 361622 w 218"/>
                <a:gd name="T81" fmla="*/ 1097728 h 209"/>
                <a:gd name="T82" fmla="*/ 691424 w 218"/>
                <a:gd name="T83" fmla="*/ 1417216 h 209"/>
                <a:gd name="T84" fmla="*/ 691424 w 218"/>
                <a:gd name="T85" fmla="*/ 1417216 h 209"/>
                <a:gd name="T86" fmla="*/ 783549 w 218"/>
                <a:gd name="T87" fmla="*/ 1515520 h 209"/>
                <a:gd name="T88" fmla="*/ 1579079 w 218"/>
                <a:gd name="T89" fmla="*/ 1466368 h 209"/>
                <a:gd name="T90" fmla="*/ 1638493 w 218"/>
                <a:gd name="T91" fmla="*/ 696320 h 209"/>
                <a:gd name="T92" fmla="*/ 1579079 w 218"/>
                <a:gd name="T93" fmla="*/ 647168 h 209"/>
                <a:gd name="T94" fmla="*/ 1587360 w 218"/>
                <a:gd name="T95" fmla="*/ 638976 h 209"/>
                <a:gd name="T96" fmla="*/ 1072957 w 218"/>
                <a:gd name="T97" fmla="*/ 147456 h 209"/>
                <a:gd name="T98" fmla="*/ 901148 w 218"/>
                <a:gd name="T99" fmla="*/ 131072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09"/>
                <a:gd name="T152" fmla="*/ 218 w 218"/>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09">
                  <a:moveTo>
                    <a:pt x="107" y="16"/>
                  </a:moveTo>
                  <a:cubicBezTo>
                    <a:pt x="103" y="21"/>
                    <a:pt x="103" y="29"/>
                    <a:pt x="109" y="35"/>
                  </a:cubicBezTo>
                  <a:cubicBezTo>
                    <a:pt x="139" y="65"/>
                    <a:pt x="139" y="65"/>
                    <a:pt x="139" y="65"/>
                  </a:cubicBezTo>
                  <a:cubicBezTo>
                    <a:pt x="139" y="65"/>
                    <a:pt x="139" y="65"/>
                    <a:pt x="139" y="65"/>
                  </a:cubicBezTo>
                  <a:cubicBezTo>
                    <a:pt x="140" y="66"/>
                    <a:pt x="140" y="66"/>
                    <a:pt x="140" y="66"/>
                  </a:cubicBezTo>
                  <a:cubicBezTo>
                    <a:pt x="141" y="67"/>
                    <a:pt x="141" y="69"/>
                    <a:pt x="140" y="69"/>
                  </a:cubicBezTo>
                  <a:cubicBezTo>
                    <a:pt x="139" y="70"/>
                    <a:pt x="138" y="70"/>
                    <a:pt x="137" y="69"/>
                  </a:cubicBezTo>
                  <a:cubicBezTo>
                    <a:pt x="74" y="6"/>
                    <a:pt x="74" y="6"/>
                    <a:pt x="74" y="6"/>
                  </a:cubicBezTo>
                  <a:cubicBezTo>
                    <a:pt x="68" y="0"/>
                    <a:pt x="60" y="0"/>
                    <a:pt x="55" y="5"/>
                  </a:cubicBezTo>
                  <a:cubicBezTo>
                    <a:pt x="50" y="9"/>
                    <a:pt x="51" y="18"/>
                    <a:pt x="57" y="24"/>
                  </a:cubicBezTo>
                  <a:cubicBezTo>
                    <a:pt x="90" y="58"/>
                    <a:pt x="90" y="58"/>
                    <a:pt x="90" y="58"/>
                  </a:cubicBezTo>
                  <a:cubicBezTo>
                    <a:pt x="90" y="58"/>
                    <a:pt x="90" y="58"/>
                    <a:pt x="91" y="58"/>
                  </a:cubicBezTo>
                  <a:cubicBezTo>
                    <a:pt x="110" y="77"/>
                    <a:pt x="110" y="77"/>
                    <a:pt x="110" y="77"/>
                  </a:cubicBezTo>
                  <a:cubicBezTo>
                    <a:pt x="111" y="79"/>
                    <a:pt x="112" y="80"/>
                    <a:pt x="111" y="81"/>
                  </a:cubicBezTo>
                  <a:cubicBezTo>
                    <a:pt x="110" y="82"/>
                    <a:pt x="108" y="82"/>
                    <a:pt x="107" y="80"/>
                  </a:cubicBezTo>
                  <a:cubicBezTo>
                    <a:pt x="88" y="61"/>
                    <a:pt x="88" y="61"/>
                    <a:pt x="88" y="61"/>
                  </a:cubicBezTo>
                  <a:cubicBezTo>
                    <a:pt x="88" y="61"/>
                    <a:pt x="88" y="61"/>
                    <a:pt x="87" y="61"/>
                  </a:cubicBezTo>
                  <a:cubicBezTo>
                    <a:pt x="40" y="14"/>
                    <a:pt x="40" y="14"/>
                    <a:pt x="40" y="14"/>
                  </a:cubicBezTo>
                  <a:cubicBezTo>
                    <a:pt x="34" y="7"/>
                    <a:pt x="26" y="7"/>
                    <a:pt x="21" y="12"/>
                  </a:cubicBezTo>
                  <a:cubicBezTo>
                    <a:pt x="16" y="17"/>
                    <a:pt x="17" y="25"/>
                    <a:pt x="23" y="31"/>
                  </a:cubicBezTo>
                  <a:cubicBezTo>
                    <a:pt x="89" y="98"/>
                    <a:pt x="89" y="98"/>
                    <a:pt x="89" y="98"/>
                  </a:cubicBezTo>
                  <a:cubicBezTo>
                    <a:pt x="89" y="98"/>
                    <a:pt x="89" y="98"/>
                    <a:pt x="89" y="98"/>
                  </a:cubicBezTo>
                  <a:cubicBezTo>
                    <a:pt x="90" y="98"/>
                    <a:pt x="90" y="98"/>
                    <a:pt x="90" y="98"/>
                  </a:cubicBezTo>
                  <a:cubicBezTo>
                    <a:pt x="91" y="99"/>
                    <a:pt x="91" y="101"/>
                    <a:pt x="90" y="102"/>
                  </a:cubicBezTo>
                  <a:cubicBezTo>
                    <a:pt x="89" y="102"/>
                    <a:pt x="88" y="102"/>
                    <a:pt x="88" y="102"/>
                  </a:cubicBezTo>
                  <a:cubicBezTo>
                    <a:pt x="87" y="102"/>
                    <a:pt x="87" y="102"/>
                    <a:pt x="87" y="102"/>
                  </a:cubicBezTo>
                  <a:cubicBezTo>
                    <a:pt x="86" y="101"/>
                    <a:pt x="86" y="101"/>
                    <a:pt x="86" y="101"/>
                  </a:cubicBezTo>
                  <a:cubicBezTo>
                    <a:pt x="86" y="101"/>
                    <a:pt x="86" y="101"/>
                    <a:pt x="86" y="101"/>
                  </a:cubicBezTo>
                  <a:cubicBezTo>
                    <a:pt x="67" y="81"/>
                    <a:pt x="67" y="81"/>
                    <a:pt x="67" y="81"/>
                  </a:cubicBezTo>
                  <a:cubicBezTo>
                    <a:pt x="67" y="81"/>
                    <a:pt x="67" y="81"/>
                    <a:pt x="67" y="81"/>
                  </a:cubicBezTo>
                  <a:cubicBezTo>
                    <a:pt x="25" y="39"/>
                    <a:pt x="25" y="39"/>
                    <a:pt x="25" y="39"/>
                  </a:cubicBezTo>
                  <a:cubicBezTo>
                    <a:pt x="18" y="33"/>
                    <a:pt x="10" y="32"/>
                    <a:pt x="5" y="37"/>
                  </a:cubicBezTo>
                  <a:cubicBezTo>
                    <a:pt x="0" y="42"/>
                    <a:pt x="1" y="51"/>
                    <a:pt x="7" y="57"/>
                  </a:cubicBezTo>
                  <a:cubicBezTo>
                    <a:pt x="92" y="142"/>
                    <a:pt x="92" y="142"/>
                    <a:pt x="92" y="142"/>
                  </a:cubicBezTo>
                  <a:cubicBezTo>
                    <a:pt x="92" y="142"/>
                    <a:pt x="92" y="142"/>
                    <a:pt x="92" y="142"/>
                  </a:cubicBezTo>
                  <a:cubicBezTo>
                    <a:pt x="92" y="142"/>
                    <a:pt x="92" y="142"/>
                    <a:pt x="92" y="142"/>
                  </a:cubicBezTo>
                  <a:cubicBezTo>
                    <a:pt x="94" y="143"/>
                    <a:pt x="94" y="145"/>
                    <a:pt x="93" y="146"/>
                  </a:cubicBezTo>
                  <a:cubicBezTo>
                    <a:pt x="92" y="147"/>
                    <a:pt x="90" y="146"/>
                    <a:pt x="89" y="145"/>
                  </a:cubicBezTo>
                  <a:cubicBezTo>
                    <a:pt x="72" y="128"/>
                    <a:pt x="72" y="128"/>
                    <a:pt x="72" y="128"/>
                  </a:cubicBezTo>
                  <a:cubicBezTo>
                    <a:pt x="60" y="116"/>
                    <a:pt x="46" y="116"/>
                    <a:pt x="41" y="120"/>
                  </a:cubicBezTo>
                  <a:cubicBezTo>
                    <a:pt x="37" y="125"/>
                    <a:pt x="39" y="130"/>
                    <a:pt x="43" y="134"/>
                  </a:cubicBezTo>
                  <a:cubicBezTo>
                    <a:pt x="82" y="173"/>
                    <a:pt x="82" y="173"/>
                    <a:pt x="82" y="173"/>
                  </a:cubicBezTo>
                  <a:cubicBezTo>
                    <a:pt x="82" y="173"/>
                    <a:pt x="82" y="173"/>
                    <a:pt x="82" y="173"/>
                  </a:cubicBezTo>
                  <a:cubicBezTo>
                    <a:pt x="93" y="185"/>
                    <a:pt x="93" y="185"/>
                    <a:pt x="93" y="185"/>
                  </a:cubicBezTo>
                  <a:cubicBezTo>
                    <a:pt x="118" y="209"/>
                    <a:pt x="160" y="206"/>
                    <a:pt x="187" y="179"/>
                  </a:cubicBezTo>
                  <a:cubicBezTo>
                    <a:pt x="215" y="151"/>
                    <a:pt x="218" y="109"/>
                    <a:pt x="194" y="85"/>
                  </a:cubicBezTo>
                  <a:cubicBezTo>
                    <a:pt x="187" y="79"/>
                    <a:pt x="187" y="79"/>
                    <a:pt x="187" y="79"/>
                  </a:cubicBezTo>
                  <a:cubicBezTo>
                    <a:pt x="188" y="78"/>
                    <a:pt x="188" y="78"/>
                    <a:pt x="188" y="78"/>
                  </a:cubicBezTo>
                  <a:cubicBezTo>
                    <a:pt x="127" y="18"/>
                    <a:pt x="127" y="18"/>
                    <a:pt x="127" y="18"/>
                  </a:cubicBezTo>
                  <a:cubicBezTo>
                    <a:pt x="121" y="11"/>
                    <a:pt x="112" y="11"/>
                    <a:pt x="107" y="16"/>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1" name="Freeform 39"/>
            <p:cNvSpPr>
              <a:spLocks/>
            </p:cNvSpPr>
            <p:nvPr/>
          </p:nvSpPr>
          <p:spPr bwMode="auto">
            <a:xfrm>
              <a:off x="3752" y="2504"/>
              <a:ext cx="442" cy="412"/>
            </a:xfrm>
            <a:custGeom>
              <a:avLst/>
              <a:gdLst>
                <a:gd name="T0" fmla="*/ 942080 w 221"/>
                <a:gd name="T1" fmla="*/ 1572864 h 206"/>
                <a:gd name="T2" fmla="*/ 917504 w 221"/>
                <a:gd name="T3" fmla="*/ 1417216 h 206"/>
                <a:gd name="T4" fmla="*/ 663552 w 221"/>
                <a:gd name="T5" fmla="*/ 1187840 h 206"/>
                <a:gd name="T6" fmla="*/ 663552 w 221"/>
                <a:gd name="T7" fmla="*/ 1187840 h 206"/>
                <a:gd name="T8" fmla="*/ 655360 w 221"/>
                <a:gd name="T9" fmla="*/ 1179648 h 206"/>
                <a:gd name="T10" fmla="*/ 647168 w 221"/>
                <a:gd name="T11" fmla="*/ 1146880 h 206"/>
                <a:gd name="T12" fmla="*/ 679936 w 221"/>
                <a:gd name="T13" fmla="*/ 1155072 h 206"/>
                <a:gd name="T14" fmla="*/ 1220608 w 221"/>
                <a:gd name="T15" fmla="*/ 1638400 h 206"/>
                <a:gd name="T16" fmla="*/ 1376256 w 221"/>
                <a:gd name="T17" fmla="*/ 1646592 h 206"/>
                <a:gd name="T18" fmla="*/ 1351680 w 221"/>
                <a:gd name="T19" fmla="*/ 1482752 h 206"/>
                <a:gd name="T20" fmla="*/ 1064960 w 221"/>
                <a:gd name="T21" fmla="*/ 1220608 h 206"/>
                <a:gd name="T22" fmla="*/ 1064960 w 221"/>
                <a:gd name="T23" fmla="*/ 1220608 h 206"/>
                <a:gd name="T24" fmla="*/ 892928 w 221"/>
                <a:gd name="T25" fmla="*/ 1073152 h 206"/>
                <a:gd name="T26" fmla="*/ 884736 w 221"/>
                <a:gd name="T27" fmla="*/ 1040384 h 206"/>
                <a:gd name="T28" fmla="*/ 917504 w 221"/>
                <a:gd name="T29" fmla="*/ 1040384 h 206"/>
                <a:gd name="T30" fmla="*/ 1089536 w 221"/>
                <a:gd name="T31" fmla="*/ 1196032 h 206"/>
                <a:gd name="T32" fmla="*/ 1089536 w 221"/>
                <a:gd name="T33" fmla="*/ 1196032 h 206"/>
                <a:gd name="T34" fmla="*/ 1490944 w 221"/>
                <a:gd name="T35" fmla="*/ 1564672 h 206"/>
                <a:gd name="T36" fmla="*/ 1646592 w 221"/>
                <a:gd name="T37" fmla="*/ 1564672 h 206"/>
                <a:gd name="T38" fmla="*/ 1630208 w 221"/>
                <a:gd name="T39" fmla="*/ 1409024 h 206"/>
                <a:gd name="T40" fmla="*/ 1056768 w 221"/>
                <a:gd name="T41" fmla="*/ 892928 h 206"/>
                <a:gd name="T42" fmla="*/ 1056768 w 221"/>
                <a:gd name="T43" fmla="*/ 892928 h 206"/>
                <a:gd name="T44" fmla="*/ 1056768 w 221"/>
                <a:gd name="T45" fmla="*/ 892928 h 206"/>
                <a:gd name="T46" fmla="*/ 1048576 w 221"/>
                <a:gd name="T47" fmla="*/ 860160 h 206"/>
                <a:gd name="T48" fmla="*/ 1064960 w 221"/>
                <a:gd name="T49" fmla="*/ 860160 h 206"/>
                <a:gd name="T50" fmla="*/ 1073152 w 221"/>
                <a:gd name="T51" fmla="*/ 860160 h 206"/>
                <a:gd name="T52" fmla="*/ 1081344 w 221"/>
                <a:gd name="T53" fmla="*/ 868352 h 206"/>
                <a:gd name="T54" fmla="*/ 1081344 w 221"/>
                <a:gd name="T55" fmla="*/ 868352 h 206"/>
                <a:gd name="T56" fmla="*/ 1245184 w 221"/>
                <a:gd name="T57" fmla="*/ 1015808 h 206"/>
                <a:gd name="T58" fmla="*/ 1245184 w 221"/>
                <a:gd name="T59" fmla="*/ 1015808 h 206"/>
                <a:gd name="T60" fmla="*/ 1613824 w 221"/>
                <a:gd name="T61" fmla="*/ 1351680 h 206"/>
                <a:gd name="T62" fmla="*/ 1769472 w 221"/>
                <a:gd name="T63" fmla="*/ 1351680 h 206"/>
                <a:gd name="T64" fmla="*/ 1744896 w 221"/>
                <a:gd name="T65" fmla="*/ 1196032 h 206"/>
                <a:gd name="T66" fmla="*/ 1015808 w 221"/>
                <a:gd name="T67" fmla="*/ 540672 h 206"/>
                <a:gd name="T68" fmla="*/ 1015808 w 221"/>
                <a:gd name="T69" fmla="*/ 540672 h 206"/>
                <a:gd name="T70" fmla="*/ 1015808 w 221"/>
                <a:gd name="T71" fmla="*/ 532480 h 206"/>
                <a:gd name="T72" fmla="*/ 1007616 w 221"/>
                <a:gd name="T73" fmla="*/ 499712 h 206"/>
                <a:gd name="T74" fmla="*/ 1040384 w 221"/>
                <a:gd name="T75" fmla="*/ 507904 h 206"/>
                <a:gd name="T76" fmla="*/ 1187840 w 221"/>
                <a:gd name="T77" fmla="*/ 638976 h 206"/>
                <a:gd name="T78" fmla="*/ 1441792 w 221"/>
                <a:gd name="T79" fmla="*/ 688128 h 206"/>
                <a:gd name="T80" fmla="*/ 1417216 w 221"/>
                <a:gd name="T81" fmla="*/ 573440 h 206"/>
                <a:gd name="T82" fmla="*/ 1089536 w 221"/>
                <a:gd name="T83" fmla="*/ 278528 h 206"/>
                <a:gd name="T84" fmla="*/ 1089536 w 221"/>
                <a:gd name="T85" fmla="*/ 278528 h 206"/>
                <a:gd name="T86" fmla="*/ 983040 w 221"/>
                <a:gd name="T87" fmla="*/ 188416 h 206"/>
                <a:gd name="T88" fmla="*/ 221184 w 221"/>
                <a:gd name="T89" fmla="*/ 278528 h 206"/>
                <a:gd name="T90" fmla="*/ 204800 w 221"/>
                <a:gd name="T91" fmla="*/ 1048576 h 206"/>
                <a:gd name="T92" fmla="*/ 262144 w 221"/>
                <a:gd name="T93" fmla="*/ 1089536 h 206"/>
                <a:gd name="T94" fmla="*/ 262144 w 221"/>
                <a:gd name="T95" fmla="*/ 1089536 h 206"/>
                <a:gd name="T96" fmla="*/ 786432 w 221"/>
                <a:gd name="T97" fmla="*/ 1564672 h 206"/>
                <a:gd name="T98" fmla="*/ 942080 w 221"/>
                <a:gd name="T99" fmla="*/ 1572864 h 2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
                <a:gd name="T151" fmla="*/ 0 h 206"/>
                <a:gd name="T152" fmla="*/ 221 w 221"/>
                <a:gd name="T153" fmla="*/ 206 h 2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 h="206">
                  <a:moveTo>
                    <a:pt x="115" y="192"/>
                  </a:moveTo>
                  <a:cubicBezTo>
                    <a:pt x="120" y="187"/>
                    <a:pt x="118" y="178"/>
                    <a:pt x="112" y="173"/>
                  </a:cubicBezTo>
                  <a:cubicBezTo>
                    <a:pt x="81" y="145"/>
                    <a:pt x="81" y="145"/>
                    <a:pt x="81" y="145"/>
                  </a:cubicBezTo>
                  <a:cubicBezTo>
                    <a:pt x="81" y="145"/>
                    <a:pt x="81" y="145"/>
                    <a:pt x="81" y="145"/>
                  </a:cubicBezTo>
                  <a:cubicBezTo>
                    <a:pt x="80" y="144"/>
                    <a:pt x="80" y="144"/>
                    <a:pt x="80" y="144"/>
                  </a:cubicBezTo>
                  <a:cubicBezTo>
                    <a:pt x="79" y="143"/>
                    <a:pt x="79" y="141"/>
                    <a:pt x="79" y="140"/>
                  </a:cubicBezTo>
                  <a:cubicBezTo>
                    <a:pt x="80" y="139"/>
                    <a:pt x="82" y="139"/>
                    <a:pt x="83" y="141"/>
                  </a:cubicBezTo>
                  <a:cubicBezTo>
                    <a:pt x="149" y="200"/>
                    <a:pt x="149" y="200"/>
                    <a:pt x="149" y="200"/>
                  </a:cubicBezTo>
                  <a:cubicBezTo>
                    <a:pt x="155" y="206"/>
                    <a:pt x="163" y="206"/>
                    <a:pt x="168" y="201"/>
                  </a:cubicBezTo>
                  <a:cubicBezTo>
                    <a:pt x="173" y="195"/>
                    <a:pt x="172" y="187"/>
                    <a:pt x="165" y="181"/>
                  </a:cubicBezTo>
                  <a:cubicBezTo>
                    <a:pt x="130" y="149"/>
                    <a:pt x="130" y="149"/>
                    <a:pt x="130" y="149"/>
                  </a:cubicBezTo>
                  <a:cubicBezTo>
                    <a:pt x="130" y="149"/>
                    <a:pt x="130" y="149"/>
                    <a:pt x="130" y="149"/>
                  </a:cubicBezTo>
                  <a:cubicBezTo>
                    <a:pt x="109" y="131"/>
                    <a:pt x="109" y="131"/>
                    <a:pt x="109" y="131"/>
                  </a:cubicBezTo>
                  <a:cubicBezTo>
                    <a:pt x="108" y="129"/>
                    <a:pt x="108" y="128"/>
                    <a:pt x="108" y="127"/>
                  </a:cubicBezTo>
                  <a:cubicBezTo>
                    <a:pt x="109" y="126"/>
                    <a:pt x="111" y="126"/>
                    <a:pt x="112" y="127"/>
                  </a:cubicBezTo>
                  <a:cubicBezTo>
                    <a:pt x="133" y="146"/>
                    <a:pt x="133" y="146"/>
                    <a:pt x="133" y="146"/>
                  </a:cubicBezTo>
                  <a:cubicBezTo>
                    <a:pt x="133" y="146"/>
                    <a:pt x="133" y="146"/>
                    <a:pt x="133" y="146"/>
                  </a:cubicBezTo>
                  <a:cubicBezTo>
                    <a:pt x="182" y="191"/>
                    <a:pt x="182" y="191"/>
                    <a:pt x="182" y="191"/>
                  </a:cubicBezTo>
                  <a:cubicBezTo>
                    <a:pt x="188" y="197"/>
                    <a:pt x="197" y="197"/>
                    <a:pt x="201" y="191"/>
                  </a:cubicBezTo>
                  <a:cubicBezTo>
                    <a:pt x="206" y="186"/>
                    <a:pt x="205" y="178"/>
                    <a:pt x="199" y="172"/>
                  </a:cubicBezTo>
                  <a:cubicBezTo>
                    <a:pt x="129" y="109"/>
                    <a:pt x="129" y="109"/>
                    <a:pt x="129" y="109"/>
                  </a:cubicBezTo>
                  <a:cubicBezTo>
                    <a:pt x="129" y="109"/>
                    <a:pt x="129" y="109"/>
                    <a:pt x="129" y="109"/>
                  </a:cubicBezTo>
                  <a:cubicBezTo>
                    <a:pt x="129" y="109"/>
                    <a:pt x="129" y="109"/>
                    <a:pt x="129" y="109"/>
                  </a:cubicBezTo>
                  <a:cubicBezTo>
                    <a:pt x="127" y="108"/>
                    <a:pt x="127" y="106"/>
                    <a:pt x="128" y="105"/>
                  </a:cubicBezTo>
                  <a:cubicBezTo>
                    <a:pt x="129" y="105"/>
                    <a:pt x="130" y="105"/>
                    <a:pt x="130" y="105"/>
                  </a:cubicBezTo>
                  <a:cubicBezTo>
                    <a:pt x="131" y="105"/>
                    <a:pt x="131" y="105"/>
                    <a:pt x="131" y="105"/>
                  </a:cubicBezTo>
                  <a:cubicBezTo>
                    <a:pt x="132" y="106"/>
                    <a:pt x="132" y="106"/>
                    <a:pt x="132" y="106"/>
                  </a:cubicBezTo>
                  <a:cubicBezTo>
                    <a:pt x="132" y="106"/>
                    <a:pt x="132" y="106"/>
                    <a:pt x="132" y="106"/>
                  </a:cubicBezTo>
                  <a:cubicBezTo>
                    <a:pt x="152" y="124"/>
                    <a:pt x="152" y="124"/>
                    <a:pt x="152" y="124"/>
                  </a:cubicBezTo>
                  <a:cubicBezTo>
                    <a:pt x="152" y="124"/>
                    <a:pt x="152" y="124"/>
                    <a:pt x="152" y="124"/>
                  </a:cubicBezTo>
                  <a:cubicBezTo>
                    <a:pt x="197" y="165"/>
                    <a:pt x="197" y="165"/>
                    <a:pt x="197" y="165"/>
                  </a:cubicBezTo>
                  <a:cubicBezTo>
                    <a:pt x="203" y="170"/>
                    <a:pt x="211" y="170"/>
                    <a:pt x="216" y="165"/>
                  </a:cubicBezTo>
                  <a:cubicBezTo>
                    <a:pt x="221" y="160"/>
                    <a:pt x="219" y="152"/>
                    <a:pt x="213" y="146"/>
                  </a:cubicBezTo>
                  <a:cubicBezTo>
                    <a:pt x="124" y="66"/>
                    <a:pt x="124" y="66"/>
                    <a:pt x="124" y="66"/>
                  </a:cubicBezTo>
                  <a:cubicBezTo>
                    <a:pt x="124" y="66"/>
                    <a:pt x="124" y="66"/>
                    <a:pt x="124" y="66"/>
                  </a:cubicBezTo>
                  <a:cubicBezTo>
                    <a:pt x="124" y="65"/>
                    <a:pt x="124" y="65"/>
                    <a:pt x="124" y="65"/>
                  </a:cubicBezTo>
                  <a:cubicBezTo>
                    <a:pt x="122" y="64"/>
                    <a:pt x="122" y="62"/>
                    <a:pt x="123" y="61"/>
                  </a:cubicBezTo>
                  <a:cubicBezTo>
                    <a:pt x="124" y="60"/>
                    <a:pt x="125" y="61"/>
                    <a:pt x="127" y="62"/>
                  </a:cubicBezTo>
                  <a:cubicBezTo>
                    <a:pt x="145" y="78"/>
                    <a:pt x="145" y="78"/>
                    <a:pt x="145" y="78"/>
                  </a:cubicBezTo>
                  <a:cubicBezTo>
                    <a:pt x="158" y="90"/>
                    <a:pt x="171" y="89"/>
                    <a:pt x="176" y="84"/>
                  </a:cubicBezTo>
                  <a:cubicBezTo>
                    <a:pt x="180" y="79"/>
                    <a:pt x="178" y="74"/>
                    <a:pt x="173" y="70"/>
                  </a:cubicBezTo>
                  <a:cubicBezTo>
                    <a:pt x="133" y="34"/>
                    <a:pt x="133" y="34"/>
                    <a:pt x="133" y="34"/>
                  </a:cubicBezTo>
                  <a:cubicBezTo>
                    <a:pt x="133" y="34"/>
                    <a:pt x="133" y="34"/>
                    <a:pt x="133" y="34"/>
                  </a:cubicBezTo>
                  <a:cubicBezTo>
                    <a:pt x="120" y="23"/>
                    <a:pt x="120" y="23"/>
                    <a:pt x="120" y="23"/>
                  </a:cubicBezTo>
                  <a:cubicBezTo>
                    <a:pt x="95" y="0"/>
                    <a:pt x="53" y="5"/>
                    <a:pt x="27" y="34"/>
                  </a:cubicBezTo>
                  <a:cubicBezTo>
                    <a:pt x="1" y="63"/>
                    <a:pt x="0" y="105"/>
                    <a:pt x="25" y="128"/>
                  </a:cubicBezTo>
                  <a:cubicBezTo>
                    <a:pt x="32" y="133"/>
                    <a:pt x="32" y="133"/>
                    <a:pt x="32" y="133"/>
                  </a:cubicBezTo>
                  <a:cubicBezTo>
                    <a:pt x="32" y="133"/>
                    <a:pt x="32" y="133"/>
                    <a:pt x="32" y="133"/>
                  </a:cubicBezTo>
                  <a:cubicBezTo>
                    <a:pt x="96" y="191"/>
                    <a:pt x="96" y="191"/>
                    <a:pt x="96" y="191"/>
                  </a:cubicBezTo>
                  <a:cubicBezTo>
                    <a:pt x="102" y="197"/>
                    <a:pt x="110" y="197"/>
                    <a:pt x="115" y="192"/>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2" name="Freeform 40"/>
            <p:cNvSpPr>
              <a:spLocks/>
            </p:cNvSpPr>
            <p:nvPr/>
          </p:nvSpPr>
          <p:spPr bwMode="auto">
            <a:xfrm>
              <a:off x="1225" y="1606"/>
              <a:ext cx="471" cy="285"/>
            </a:xfrm>
            <a:custGeom>
              <a:avLst/>
              <a:gdLst>
                <a:gd name="T0" fmla="*/ 538527 w 235"/>
                <a:gd name="T1" fmla="*/ 101902 h 142"/>
                <a:gd name="T2" fmla="*/ 664294 w 235"/>
                <a:gd name="T3" fmla="*/ 213019 h 142"/>
                <a:gd name="T4" fmla="*/ 1020733 w 235"/>
                <a:gd name="T5" fmla="*/ 213019 h 142"/>
                <a:gd name="T6" fmla="*/ 1020733 w 235"/>
                <a:gd name="T7" fmla="*/ 213019 h 142"/>
                <a:gd name="T8" fmla="*/ 1029109 w 235"/>
                <a:gd name="T9" fmla="*/ 213019 h 142"/>
                <a:gd name="T10" fmla="*/ 1054316 w 235"/>
                <a:gd name="T11" fmla="*/ 230354 h 142"/>
                <a:gd name="T12" fmla="*/ 1029109 w 235"/>
                <a:gd name="T13" fmla="*/ 247272 h 142"/>
                <a:gd name="T14" fmla="*/ 285422 w 235"/>
                <a:gd name="T15" fmla="*/ 247272 h 142"/>
                <a:gd name="T16" fmla="*/ 159124 w 235"/>
                <a:gd name="T17" fmla="*/ 350947 h 142"/>
                <a:gd name="T18" fmla="*/ 277096 w 235"/>
                <a:gd name="T19" fmla="*/ 462330 h 142"/>
                <a:gd name="T20" fmla="*/ 681162 w 235"/>
                <a:gd name="T21" fmla="*/ 462330 h 142"/>
                <a:gd name="T22" fmla="*/ 681162 w 235"/>
                <a:gd name="T23" fmla="*/ 462330 h 142"/>
                <a:gd name="T24" fmla="*/ 916319 w 235"/>
                <a:gd name="T25" fmla="*/ 462330 h 142"/>
                <a:gd name="T26" fmla="*/ 941537 w 235"/>
                <a:gd name="T27" fmla="*/ 479266 h 142"/>
                <a:gd name="T28" fmla="*/ 916319 w 235"/>
                <a:gd name="T29" fmla="*/ 496285 h 142"/>
                <a:gd name="T30" fmla="*/ 681162 w 235"/>
                <a:gd name="T31" fmla="*/ 496285 h 142"/>
                <a:gd name="T32" fmla="*/ 681162 w 235"/>
                <a:gd name="T33" fmla="*/ 496285 h 142"/>
                <a:gd name="T34" fmla="*/ 125749 w 235"/>
                <a:gd name="T35" fmla="*/ 496285 h 142"/>
                <a:gd name="T36" fmla="*/ 0 w 235"/>
                <a:gd name="T37" fmla="*/ 598195 h 142"/>
                <a:gd name="T38" fmla="*/ 125749 w 235"/>
                <a:gd name="T39" fmla="*/ 712990 h 142"/>
                <a:gd name="T40" fmla="*/ 916319 w 235"/>
                <a:gd name="T41" fmla="*/ 712990 h 142"/>
                <a:gd name="T42" fmla="*/ 916319 w 235"/>
                <a:gd name="T43" fmla="*/ 712990 h 142"/>
                <a:gd name="T44" fmla="*/ 916319 w 235"/>
                <a:gd name="T45" fmla="*/ 712990 h 142"/>
                <a:gd name="T46" fmla="*/ 941537 w 235"/>
                <a:gd name="T47" fmla="*/ 729937 h 142"/>
                <a:gd name="T48" fmla="*/ 924888 w 235"/>
                <a:gd name="T49" fmla="*/ 746694 h 142"/>
                <a:gd name="T50" fmla="*/ 924888 w 235"/>
                <a:gd name="T51" fmla="*/ 756189 h 142"/>
                <a:gd name="T52" fmla="*/ 916319 w 235"/>
                <a:gd name="T53" fmla="*/ 756189 h 142"/>
                <a:gd name="T54" fmla="*/ 916319 w 235"/>
                <a:gd name="T55" fmla="*/ 756189 h 142"/>
                <a:gd name="T56" fmla="*/ 681162 w 235"/>
                <a:gd name="T57" fmla="*/ 756189 h 142"/>
                <a:gd name="T58" fmla="*/ 681162 w 235"/>
                <a:gd name="T59" fmla="*/ 746694 h 142"/>
                <a:gd name="T60" fmla="*/ 175805 w 235"/>
                <a:gd name="T61" fmla="*/ 746694 h 142"/>
                <a:gd name="T62" fmla="*/ 58348 w 235"/>
                <a:gd name="T63" fmla="*/ 858087 h 142"/>
                <a:gd name="T64" fmla="*/ 175805 w 235"/>
                <a:gd name="T65" fmla="*/ 961907 h 142"/>
                <a:gd name="T66" fmla="*/ 1188361 w 235"/>
                <a:gd name="T67" fmla="*/ 970280 h 142"/>
                <a:gd name="T68" fmla="*/ 1188361 w 235"/>
                <a:gd name="T69" fmla="*/ 970280 h 142"/>
                <a:gd name="T70" fmla="*/ 1196809 w 235"/>
                <a:gd name="T71" fmla="*/ 970280 h 142"/>
                <a:gd name="T72" fmla="*/ 1221750 w 235"/>
                <a:gd name="T73" fmla="*/ 987583 h 142"/>
                <a:gd name="T74" fmla="*/ 1196809 w 235"/>
                <a:gd name="T75" fmla="*/ 1004505 h 142"/>
                <a:gd name="T76" fmla="*/ 983220 w 235"/>
                <a:gd name="T77" fmla="*/ 1004505 h 142"/>
                <a:gd name="T78" fmla="*/ 765603 w 235"/>
                <a:gd name="T79" fmla="*/ 1141453 h 142"/>
                <a:gd name="T80" fmla="*/ 857448 w 235"/>
                <a:gd name="T81" fmla="*/ 1217526 h 142"/>
                <a:gd name="T82" fmla="*/ 1314637 w 235"/>
                <a:gd name="T83" fmla="*/ 1217526 h 142"/>
                <a:gd name="T84" fmla="*/ 1314637 w 235"/>
                <a:gd name="T85" fmla="*/ 1217526 h 142"/>
                <a:gd name="T86" fmla="*/ 1457198 w 235"/>
                <a:gd name="T87" fmla="*/ 1217526 h 142"/>
                <a:gd name="T88" fmla="*/ 1978930 w 235"/>
                <a:gd name="T89" fmla="*/ 610831 h 142"/>
                <a:gd name="T90" fmla="*/ 1457198 w 235"/>
                <a:gd name="T91" fmla="*/ 0 h 142"/>
                <a:gd name="T92" fmla="*/ 1390286 w 235"/>
                <a:gd name="T93" fmla="*/ 0 h 142"/>
                <a:gd name="T94" fmla="*/ 1390286 w 235"/>
                <a:gd name="T95" fmla="*/ 0 h 142"/>
                <a:gd name="T96" fmla="*/ 664294 w 235"/>
                <a:gd name="T97" fmla="*/ 0 h 142"/>
                <a:gd name="T98" fmla="*/ 538527 w 235"/>
                <a:gd name="T99" fmla="*/ 101902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142"/>
                <a:gd name="T152" fmla="*/ 235 w 235"/>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142">
                  <a:moveTo>
                    <a:pt x="64" y="12"/>
                  </a:moveTo>
                  <a:cubicBezTo>
                    <a:pt x="64" y="19"/>
                    <a:pt x="70" y="25"/>
                    <a:pt x="79" y="25"/>
                  </a:cubicBezTo>
                  <a:cubicBezTo>
                    <a:pt x="121" y="25"/>
                    <a:pt x="121" y="25"/>
                    <a:pt x="121" y="25"/>
                  </a:cubicBezTo>
                  <a:cubicBezTo>
                    <a:pt x="121" y="25"/>
                    <a:pt x="121" y="25"/>
                    <a:pt x="121" y="25"/>
                  </a:cubicBezTo>
                  <a:cubicBezTo>
                    <a:pt x="122" y="25"/>
                    <a:pt x="122" y="25"/>
                    <a:pt x="122" y="25"/>
                  </a:cubicBezTo>
                  <a:cubicBezTo>
                    <a:pt x="124" y="25"/>
                    <a:pt x="125" y="26"/>
                    <a:pt x="125" y="27"/>
                  </a:cubicBezTo>
                  <a:cubicBezTo>
                    <a:pt x="125" y="28"/>
                    <a:pt x="124" y="29"/>
                    <a:pt x="122" y="29"/>
                  </a:cubicBezTo>
                  <a:cubicBezTo>
                    <a:pt x="34" y="29"/>
                    <a:pt x="34" y="29"/>
                    <a:pt x="34" y="29"/>
                  </a:cubicBezTo>
                  <a:cubicBezTo>
                    <a:pt x="25" y="29"/>
                    <a:pt x="19" y="35"/>
                    <a:pt x="19" y="41"/>
                  </a:cubicBezTo>
                  <a:cubicBezTo>
                    <a:pt x="19" y="48"/>
                    <a:pt x="25" y="54"/>
                    <a:pt x="33" y="54"/>
                  </a:cubicBezTo>
                  <a:cubicBezTo>
                    <a:pt x="81" y="54"/>
                    <a:pt x="81" y="54"/>
                    <a:pt x="81" y="54"/>
                  </a:cubicBezTo>
                  <a:cubicBezTo>
                    <a:pt x="81" y="54"/>
                    <a:pt x="81" y="54"/>
                    <a:pt x="81" y="54"/>
                  </a:cubicBezTo>
                  <a:cubicBezTo>
                    <a:pt x="109" y="54"/>
                    <a:pt x="109" y="54"/>
                    <a:pt x="109" y="54"/>
                  </a:cubicBezTo>
                  <a:cubicBezTo>
                    <a:pt x="111" y="54"/>
                    <a:pt x="112" y="55"/>
                    <a:pt x="112" y="56"/>
                  </a:cubicBezTo>
                  <a:cubicBezTo>
                    <a:pt x="112" y="57"/>
                    <a:pt x="111" y="58"/>
                    <a:pt x="109" y="58"/>
                  </a:cubicBezTo>
                  <a:cubicBezTo>
                    <a:pt x="81" y="58"/>
                    <a:pt x="81" y="58"/>
                    <a:pt x="81" y="58"/>
                  </a:cubicBezTo>
                  <a:cubicBezTo>
                    <a:pt x="81" y="58"/>
                    <a:pt x="81" y="58"/>
                    <a:pt x="81" y="58"/>
                  </a:cubicBezTo>
                  <a:cubicBezTo>
                    <a:pt x="15" y="58"/>
                    <a:pt x="15" y="58"/>
                    <a:pt x="15" y="58"/>
                  </a:cubicBezTo>
                  <a:cubicBezTo>
                    <a:pt x="6" y="58"/>
                    <a:pt x="0" y="63"/>
                    <a:pt x="0" y="70"/>
                  </a:cubicBezTo>
                  <a:cubicBezTo>
                    <a:pt x="0" y="77"/>
                    <a:pt x="6" y="83"/>
                    <a:pt x="15" y="83"/>
                  </a:cubicBezTo>
                  <a:cubicBezTo>
                    <a:pt x="109" y="83"/>
                    <a:pt x="109" y="83"/>
                    <a:pt x="109" y="83"/>
                  </a:cubicBezTo>
                  <a:cubicBezTo>
                    <a:pt x="109" y="83"/>
                    <a:pt x="109" y="83"/>
                    <a:pt x="109" y="83"/>
                  </a:cubicBezTo>
                  <a:cubicBezTo>
                    <a:pt x="109" y="83"/>
                    <a:pt x="109" y="83"/>
                    <a:pt x="109" y="83"/>
                  </a:cubicBezTo>
                  <a:cubicBezTo>
                    <a:pt x="111" y="83"/>
                    <a:pt x="112" y="84"/>
                    <a:pt x="112" y="85"/>
                  </a:cubicBezTo>
                  <a:cubicBezTo>
                    <a:pt x="112" y="86"/>
                    <a:pt x="111" y="87"/>
                    <a:pt x="110" y="87"/>
                  </a:cubicBezTo>
                  <a:cubicBezTo>
                    <a:pt x="110" y="87"/>
                    <a:pt x="110" y="87"/>
                    <a:pt x="110" y="88"/>
                  </a:cubicBezTo>
                  <a:cubicBezTo>
                    <a:pt x="109" y="88"/>
                    <a:pt x="109" y="88"/>
                    <a:pt x="109" y="88"/>
                  </a:cubicBezTo>
                  <a:cubicBezTo>
                    <a:pt x="109" y="88"/>
                    <a:pt x="109" y="88"/>
                    <a:pt x="109" y="88"/>
                  </a:cubicBezTo>
                  <a:cubicBezTo>
                    <a:pt x="81" y="88"/>
                    <a:pt x="81" y="88"/>
                    <a:pt x="81" y="88"/>
                  </a:cubicBezTo>
                  <a:cubicBezTo>
                    <a:pt x="81" y="88"/>
                    <a:pt x="81" y="87"/>
                    <a:pt x="81" y="87"/>
                  </a:cubicBezTo>
                  <a:cubicBezTo>
                    <a:pt x="21" y="87"/>
                    <a:pt x="21" y="87"/>
                    <a:pt x="21" y="87"/>
                  </a:cubicBezTo>
                  <a:cubicBezTo>
                    <a:pt x="13" y="87"/>
                    <a:pt x="7" y="93"/>
                    <a:pt x="7" y="100"/>
                  </a:cubicBezTo>
                  <a:cubicBezTo>
                    <a:pt x="7" y="106"/>
                    <a:pt x="13" y="112"/>
                    <a:pt x="21" y="112"/>
                  </a:cubicBezTo>
                  <a:cubicBezTo>
                    <a:pt x="141" y="113"/>
                    <a:pt x="141" y="113"/>
                    <a:pt x="141" y="113"/>
                  </a:cubicBezTo>
                  <a:cubicBezTo>
                    <a:pt x="141" y="113"/>
                    <a:pt x="141" y="113"/>
                    <a:pt x="141" y="113"/>
                  </a:cubicBezTo>
                  <a:cubicBezTo>
                    <a:pt x="142" y="113"/>
                    <a:pt x="142" y="113"/>
                    <a:pt x="142" y="113"/>
                  </a:cubicBezTo>
                  <a:cubicBezTo>
                    <a:pt x="144" y="113"/>
                    <a:pt x="145" y="114"/>
                    <a:pt x="145" y="115"/>
                  </a:cubicBezTo>
                  <a:cubicBezTo>
                    <a:pt x="145" y="116"/>
                    <a:pt x="144" y="117"/>
                    <a:pt x="142" y="117"/>
                  </a:cubicBezTo>
                  <a:cubicBezTo>
                    <a:pt x="117" y="117"/>
                    <a:pt x="117" y="117"/>
                    <a:pt x="117" y="117"/>
                  </a:cubicBezTo>
                  <a:cubicBezTo>
                    <a:pt x="100" y="117"/>
                    <a:pt x="91" y="126"/>
                    <a:pt x="91" y="133"/>
                  </a:cubicBezTo>
                  <a:cubicBezTo>
                    <a:pt x="91" y="140"/>
                    <a:pt x="96" y="142"/>
                    <a:pt x="102" y="142"/>
                  </a:cubicBezTo>
                  <a:cubicBezTo>
                    <a:pt x="156" y="142"/>
                    <a:pt x="156" y="142"/>
                    <a:pt x="156" y="142"/>
                  </a:cubicBezTo>
                  <a:cubicBezTo>
                    <a:pt x="156" y="142"/>
                    <a:pt x="156" y="142"/>
                    <a:pt x="156" y="142"/>
                  </a:cubicBezTo>
                  <a:cubicBezTo>
                    <a:pt x="173" y="142"/>
                    <a:pt x="173" y="142"/>
                    <a:pt x="173" y="142"/>
                  </a:cubicBezTo>
                  <a:cubicBezTo>
                    <a:pt x="207" y="142"/>
                    <a:pt x="235" y="111"/>
                    <a:pt x="235" y="71"/>
                  </a:cubicBezTo>
                  <a:cubicBezTo>
                    <a:pt x="235" y="32"/>
                    <a:pt x="208" y="1"/>
                    <a:pt x="173" y="0"/>
                  </a:cubicBezTo>
                  <a:cubicBezTo>
                    <a:pt x="165" y="0"/>
                    <a:pt x="165" y="0"/>
                    <a:pt x="165" y="0"/>
                  </a:cubicBezTo>
                  <a:cubicBezTo>
                    <a:pt x="165" y="0"/>
                    <a:pt x="165" y="0"/>
                    <a:pt x="165" y="0"/>
                  </a:cubicBezTo>
                  <a:cubicBezTo>
                    <a:pt x="79" y="0"/>
                    <a:pt x="79" y="0"/>
                    <a:pt x="79" y="0"/>
                  </a:cubicBezTo>
                  <a:cubicBezTo>
                    <a:pt x="70" y="0"/>
                    <a:pt x="64" y="5"/>
                    <a:pt x="64" y="12"/>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3" name="Freeform 41"/>
            <p:cNvSpPr>
              <a:spLocks/>
            </p:cNvSpPr>
            <p:nvPr/>
          </p:nvSpPr>
          <p:spPr bwMode="auto">
            <a:xfrm>
              <a:off x="4060" y="1606"/>
              <a:ext cx="471" cy="285"/>
            </a:xfrm>
            <a:custGeom>
              <a:avLst/>
              <a:gdLst>
                <a:gd name="T0" fmla="*/ 1440546 w 235"/>
                <a:gd name="T1" fmla="*/ 1115622 h 142"/>
                <a:gd name="T2" fmla="*/ 1314637 w 235"/>
                <a:gd name="T3" fmla="*/ 1004505 h 142"/>
                <a:gd name="T4" fmla="*/ 958257 w 235"/>
                <a:gd name="T5" fmla="*/ 1004505 h 142"/>
                <a:gd name="T6" fmla="*/ 958257 w 235"/>
                <a:gd name="T7" fmla="*/ 1004505 h 142"/>
                <a:gd name="T8" fmla="*/ 949949 w 235"/>
                <a:gd name="T9" fmla="*/ 1004505 h 142"/>
                <a:gd name="T10" fmla="*/ 924888 w 235"/>
                <a:gd name="T11" fmla="*/ 987583 h 142"/>
                <a:gd name="T12" fmla="*/ 949949 w 235"/>
                <a:gd name="T13" fmla="*/ 970280 h 142"/>
                <a:gd name="T14" fmla="*/ 1693588 w 235"/>
                <a:gd name="T15" fmla="*/ 970280 h 142"/>
                <a:gd name="T16" fmla="*/ 1819904 w 235"/>
                <a:gd name="T17" fmla="*/ 866771 h 142"/>
                <a:gd name="T18" fmla="*/ 1701964 w 235"/>
                <a:gd name="T19" fmla="*/ 756189 h 142"/>
                <a:gd name="T20" fmla="*/ 1298042 w 235"/>
                <a:gd name="T21" fmla="*/ 756189 h 142"/>
                <a:gd name="T22" fmla="*/ 1298042 w 235"/>
                <a:gd name="T23" fmla="*/ 756189 h 142"/>
                <a:gd name="T24" fmla="*/ 1062628 w 235"/>
                <a:gd name="T25" fmla="*/ 756189 h 142"/>
                <a:gd name="T26" fmla="*/ 1037393 w 235"/>
                <a:gd name="T27" fmla="*/ 738369 h 142"/>
                <a:gd name="T28" fmla="*/ 1062628 w 235"/>
                <a:gd name="T29" fmla="*/ 721429 h 142"/>
                <a:gd name="T30" fmla="*/ 1298042 w 235"/>
                <a:gd name="T31" fmla="*/ 721429 h 142"/>
                <a:gd name="T32" fmla="*/ 1298042 w 235"/>
                <a:gd name="T33" fmla="*/ 721429 h 142"/>
                <a:gd name="T34" fmla="*/ 1853712 w 235"/>
                <a:gd name="T35" fmla="*/ 721429 h 142"/>
                <a:gd name="T36" fmla="*/ 1978930 w 235"/>
                <a:gd name="T37" fmla="*/ 619335 h 142"/>
                <a:gd name="T38" fmla="*/ 1853712 w 235"/>
                <a:gd name="T39" fmla="*/ 504791 h 142"/>
                <a:gd name="T40" fmla="*/ 1062628 w 235"/>
                <a:gd name="T41" fmla="*/ 504791 h 142"/>
                <a:gd name="T42" fmla="*/ 1062628 w 235"/>
                <a:gd name="T43" fmla="*/ 504791 h 142"/>
                <a:gd name="T44" fmla="*/ 1062628 w 235"/>
                <a:gd name="T45" fmla="*/ 504791 h 142"/>
                <a:gd name="T46" fmla="*/ 1037393 w 235"/>
                <a:gd name="T47" fmla="*/ 487902 h 142"/>
                <a:gd name="T48" fmla="*/ 1054316 w 235"/>
                <a:gd name="T49" fmla="*/ 470826 h 142"/>
                <a:gd name="T50" fmla="*/ 1054316 w 235"/>
                <a:gd name="T51" fmla="*/ 462330 h 142"/>
                <a:gd name="T52" fmla="*/ 1062628 w 235"/>
                <a:gd name="T53" fmla="*/ 462330 h 142"/>
                <a:gd name="T54" fmla="*/ 1062628 w 235"/>
                <a:gd name="T55" fmla="*/ 462330 h 142"/>
                <a:gd name="T56" fmla="*/ 1298042 w 235"/>
                <a:gd name="T57" fmla="*/ 462330 h 142"/>
                <a:gd name="T58" fmla="*/ 1298042 w 235"/>
                <a:gd name="T59" fmla="*/ 462330 h 142"/>
                <a:gd name="T60" fmla="*/ 1803116 w 235"/>
                <a:gd name="T61" fmla="*/ 470826 h 142"/>
                <a:gd name="T62" fmla="*/ 1920592 w 235"/>
                <a:gd name="T63" fmla="*/ 359449 h 142"/>
                <a:gd name="T64" fmla="*/ 1803116 w 235"/>
                <a:gd name="T65" fmla="*/ 255715 h 142"/>
                <a:gd name="T66" fmla="*/ 790560 w 235"/>
                <a:gd name="T67" fmla="*/ 247272 h 142"/>
                <a:gd name="T68" fmla="*/ 790560 w 235"/>
                <a:gd name="T69" fmla="*/ 247272 h 142"/>
                <a:gd name="T70" fmla="*/ 782251 w 235"/>
                <a:gd name="T71" fmla="*/ 247272 h 142"/>
                <a:gd name="T72" fmla="*/ 757196 w 235"/>
                <a:gd name="T73" fmla="*/ 230354 h 142"/>
                <a:gd name="T74" fmla="*/ 782251 w 235"/>
                <a:gd name="T75" fmla="*/ 213019 h 142"/>
                <a:gd name="T76" fmla="*/ 995712 w 235"/>
                <a:gd name="T77" fmla="*/ 213019 h 142"/>
                <a:gd name="T78" fmla="*/ 1213470 w 235"/>
                <a:gd name="T79" fmla="*/ 76605 h 142"/>
                <a:gd name="T80" fmla="*/ 1121497 w 235"/>
                <a:gd name="T81" fmla="*/ 0 h 142"/>
                <a:gd name="T82" fmla="*/ 664294 w 235"/>
                <a:gd name="T83" fmla="*/ 0 h 142"/>
                <a:gd name="T84" fmla="*/ 664294 w 235"/>
                <a:gd name="T85" fmla="*/ 0 h 142"/>
                <a:gd name="T86" fmla="*/ 521878 w 235"/>
                <a:gd name="T87" fmla="*/ 0 h 142"/>
                <a:gd name="T88" fmla="*/ 0 w 235"/>
                <a:gd name="T89" fmla="*/ 610831 h 142"/>
                <a:gd name="T90" fmla="*/ 521878 w 235"/>
                <a:gd name="T91" fmla="*/ 1217526 h 142"/>
                <a:gd name="T92" fmla="*/ 588774 w 235"/>
                <a:gd name="T93" fmla="*/ 1217526 h 142"/>
                <a:gd name="T94" fmla="*/ 588774 w 235"/>
                <a:gd name="T95" fmla="*/ 1217526 h 142"/>
                <a:gd name="T96" fmla="*/ 1314637 w 235"/>
                <a:gd name="T97" fmla="*/ 1217526 h 142"/>
                <a:gd name="T98" fmla="*/ 1440546 w 235"/>
                <a:gd name="T99" fmla="*/ 1115622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142"/>
                <a:gd name="T152" fmla="*/ 235 w 235"/>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142">
                  <a:moveTo>
                    <a:pt x="171" y="130"/>
                  </a:moveTo>
                  <a:cubicBezTo>
                    <a:pt x="171" y="123"/>
                    <a:pt x="165" y="117"/>
                    <a:pt x="156" y="117"/>
                  </a:cubicBezTo>
                  <a:cubicBezTo>
                    <a:pt x="114" y="117"/>
                    <a:pt x="114" y="117"/>
                    <a:pt x="114" y="117"/>
                  </a:cubicBezTo>
                  <a:cubicBezTo>
                    <a:pt x="114" y="117"/>
                    <a:pt x="114" y="117"/>
                    <a:pt x="114" y="117"/>
                  </a:cubicBezTo>
                  <a:cubicBezTo>
                    <a:pt x="113" y="117"/>
                    <a:pt x="113" y="117"/>
                    <a:pt x="113" y="117"/>
                  </a:cubicBezTo>
                  <a:cubicBezTo>
                    <a:pt x="111" y="117"/>
                    <a:pt x="110" y="116"/>
                    <a:pt x="110" y="115"/>
                  </a:cubicBezTo>
                  <a:cubicBezTo>
                    <a:pt x="110" y="114"/>
                    <a:pt x="111" y="113"/>
                    <a:pt x="113" y="113"/>
                  </a:cubicBezTo>
                  <a:cubicBezTo>
                    <a:pt x="201" y="113"/>
                    <a:pt x="201" y="113"/>
                    <a:pt x="201" y="113"/>
                  </a:cubicBezTo>
                  <a:cubicBezTo>
                    <a:pt x="210" y="113"/>
                    <a:pt x="216" y="107"/>
                    <a:pt x="216" y="101"/>
                  </a:cubicBezTo>
                  <a:cubicBezTo>
                    <a:pt x="216" y="94"/>
                    <a:pt x="210" y="88"/>
                    <a:pt x="202" y="88"/>
                  </a:cubicBezTo>
                  <a:cubicBezTo>
                    <a:pt x="154" y="88"/>
                    <a:pt x="154" y="88"/>
                    <a:pt x="154" y="88"/>
                  </a:cubicBezTo>
                  <a:cubicBezTo>
                    <a:pt x="154" y="88"/>
                    <a:pt x="154" y="88"/>
                    <a:pt x="154" y="88"/>
                  </a:cubicBezTo>
                  <a:cubicBezTo>
                    <a:pt x="126" y="88"/>
                    <a:pt x="126" y="88"/>
                    <a:pt x="126" y="88"/>
                  </a:cubicBezTo>
                  <a:cubicBezTo>
                    <a:pt x="124" y="88"/>
                    <a:pt x="123" y="87"/>
                    <a:pt x="123" y="86"/>
                  </a:cubicBezTo>
                  <a:cubicBezTo>
                    <a:pt x="123" y="85"/>
                    <a:pt x="124" y="84"/>
                    <a:pt x="126" y="84"/>
                  </a:cubicBezTo>
                  <a:cubicBezTo>
                    <a:pt x="154" y="84"/>
                    <a:pt x="154" y="84"/>
                    <a:pt x="154" y="84"/>
                  </a:cubicBezTo>
                  <a:cubicBezTo>
                    <a:pt x="154" y="84"/>
                    <a:pt x="154" y="84"/>
                    <a:pt x="154" y="84"/>
                  </a:cubicBezTo>
                  <a:cubicBezTo>
                    <a:pt x="220" y="84"/>
                    <a:pt x="220" y="84"/>
                    <a:pt x="220" y="84"/>
                  </a:cubicBezTo>
                  <a:cubicBezTo>
                    <a:pt x="229" y="84"/>
                    <a:pt x="235" y="78"/>
                    <a:pt x="235" y="72"/>
                  </a:cubicBezTo>
                  <a:cubicBezTo>
                    <a:pt x="235" y="65"/>
                    <a:pt x="229" y="59"/>
                    <a:pt x="220" y="59"/>
                  </a:cubicBezTo>
                  <a:cubicBezTo>
                    <a:pt x="126" y="59"/>
                    <a:pt x="126" y="59"/>
                    <a:pt x="126" y="59"/>
                  </a:cubicBezTo>
                  <a:cubicBezTo>
                    <a:pt x="126" y="59"/>
                    <a:pt x="126" y="59"/>
                    <a:pt x="126" y="59"/>
                  </a:cubicBezTo>
                  <a:cubicBezTo>
                    <a:pt x="126" y="59"/>
                    <a:pt x="126" y="59"/>
                    <a:pt x="126" y="59"/>
                  </a:cubicBezTo>
                  <a:cubicBezTo>
                    <a:pt x="124" y="59"/>
                    <a:pt x="123" y="58"/>
                    <a:pt x="123" y="57"/>
                  </a:cubicBezTo>
                  <a:cubicBezTo>
                    <a:pt x="123" y="56"/>
                    <a:pt x="124" y="55"/>
                    <a:pt x="125" y="55"/>
                  </a:cubicBezTo>
                  <a:cubicBezTo>
                    <a:pt x="125" y="55"/>
                    <a:pt x="125" y="54"/>
                    <a:pt x="125" y="54"/>
                  </a:cubicBezTo>
                  <a:cubicBezTo>
                    <a:pt x="126" y="54"/>
                    <a:pt x="126" y="54"/>
                    <a:pt x="126" y="54"/>
                  </a:cubicBezTo>
                  <a:cubicBezTo>
                    <a:pt x="126" y="54"/>
                    <a:pt x="126" y="54"/>
                    <a:pt x="126" y="54"/>
                  </a:cubicBezTo>
                  <a:cubicBezTo>
                    <a:pt x="154" y="54"/>
                    <a:pt x="154" y="54"/>
                    <a:pt x="154" y="54"/>
                  </a:cubicBezTo>
                  <a:cubicBezTo>
                    <a:pt x="154" y="54"/>
                    <a:pt x="154" y="54"/>
                    <a:pt x="154" y="54"/>
                  </a:cubicBezTo>
                  <a:cubicBezTo>
                    <a:pt x="214" y="55"/>
                    <a:pt x="214" y="55"/>
                    <a:pt x="214" y="55"/>
                  </a:cubicBezTo>
                  <a:cubicBezTo>
                    <a:pt x="222" y="55"/>
                    <a:pt x="228" y="49"/>
                    <a:pt x="228" y="42"/>
                  </a:cubicBezTo>
                  <a:cubicBezTo>
                    <a:pt x="228" y="35"/>
                    <a:pt x="222" y="30"/>
                    <a:pt x="214" y="30"/>
                  </a:cubicBezTo>
                  <a:cubicBezTo>
                    <a:pt x="94" y="29"/>
                    <a:pt x="94" y="29"/>
                    <a:pt x="94" y="29"/>
                  </a:cubicBezTo>
                  <a:cubicBezTo>
                    <a:pt x="94" y="29"/>
                    <a:pt x="94" y="29"/>
                    <a:pt x="94" y="29"/>
                  </a:cubicBezTo>
                  <a:cubicBezTo>
                    <a:pt x="93" y="29"/>
                    <a:pt x="93" y="29"/>
                    <a:pt x="93" y="29"/>
                  </a:cubicBezTo>
                  <a:cubicBezTo>
                    <a:pt x="91" y="29"/>
                    <a:pt x="90" y="28"/>
                    <a:pt x="90" y="27"/>
                  </a:cubicBezTo>
                  <a:cubicBezTo>
                    <a:pt x="90" y="26"/>
                    <a:pt x="91" y="25"/>
                    <a:pt x="93" y="25"/>
                  </a:cubicBezTo>
                  <a:cubicBezTo>
                    <a:pt x="118" y="25"/>
                    <a:pt x="118" y="25"/>
                    <a:pt x="118" y="25"/>
                  </a:cubicBezTo>
                  <a:cubicBezTo>
                    <a:pt x="135" y="25"/>
                    <a:pt x="144" y="16"/>
                    <a:pt x="144" y="9"/>
                  </a:cubicBezTo>
                  <a:cubicBezTo>
                    <a:pt x="144" y="2"/>
                    <a:pt x="139" y="0"/>
                    <a:pt x="133" y="0"/>
                  </a:cubicBezTo>
                  <a:cubicBezTo>
                    <a:pt x="79" y="0"/>
                    <a:pt x="79" y="0"/>
                    <a:pt x="79" y="0"/>
                  </a:cubicBezTo>
                  <a:cubicBezTo>
                    <a:pt x="79" y="0"/>
                    <a:pt x="79" y="0"/>
                    <a:pt x="79" y="0"/>
                  </a:cubicBezTo>
                  <a:cubicBezTo>
                    <a:pt x="62" y="0"/>
                    <a:pt x="62" y="0"/>
                    <a:pt x="62" y="0"/>
                  </a:cubicBezTo>
                  <a:cubicBezTo>
                    <a:pt x="28" y="0"/>
                    <a:pt x="0" y="31"/>
                    <a:pt x="0" y="71"/>
                  </a:cubicBezTo>
                  <a:cubicBezTo>
                    <a:pt x="0" y="110"/>
                    <a:pt x="27" y="141"/>
                    <a:pt x="62" y="142"/>
                  </a:cubicBezTo>
                  <a:cubicBezTo>
                    <a:pt x="70" y="142"/>
                    <a:pt x="70" y="142"/>
                    <a:pt x="70" y="142"/>
                  </a:cubicBezTo>
                  <a:cubicBezTo>
                    <a:pt x="70" y="142"/>
                    <a:pt x="70" y="142"/>
                    <a:pt x="70" y="142"/>
                  </a:cubicBezTo>
                  <a:cubicBezTo>
                    <a:pt x="156" y="142"/>
                    <a:pt x="156" y="142"/>
                    <a:pt x="156" y="142"/>
                  </a:cubicBezTo>
                  <a:cubicBezTo>
                    <a:pt x="165" y="142"/>
                    <a:pt x="171" y="136"/>
                    <a:pt x="171" y="130"/>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4" name="Freeform 42"/>
            <p:cNvSpPr>
              <a:spLocks/>
            </p:cNvSpPr>
            <p:nvPr/>
          </p:nvSpPr>
          <p:spPr bwMode="auto">
            <a:xfrm>
              <a:off x="1672" y="2512"/>
              <a:ext cx="453" cy="392"/>
            </a:xfrm>
            <a:custGeom>
              <a:avLst/>
              <a:gdLst>
                <a:gd name="T0" fmla="*/ 234510 w 226"/>
                <a:gd name="T1" fmla="*/ 688128 h 196"/>
                <a:gd name="T2" fmla="*/ 394769 w 226"/>
                <a:gd name="T3" fmla="*/ 712704 h 196"/>
                <a:gd name="T4" fmla="*/ 698368 w 226"/>
                <a:gd name="T5" fmla="*/ 540672 h 196"/>
                <a:gd name="T6" fmla="*/ 698368 w 226"/>
                <a:gd name="T7" fmla="*/ 540672 h 196"/>
                <a:gd name="T8" fmla="*/ 715995 w 226"/>
                <a:gd name="T9" fmla="*/ 532480 h 196"/>
                <a:gd name="T10" fmla="*/ 741096 w 226"/>
                <a:gd name="T11" fmla="*/ 532480 h 196"/>
                <a:gd name="T12" fmla="*/ 732659 w 226"/>
                <a:gd name="T13" fmla="*/ 565248 h 196"/>
                <a:gd name="T14" fmla="*/ 92025 w 226"/>
                <a:gd name="T15" fmla="*/ 933888 h 196"/>
                <a:gd name="T16" fmla="*/ 41708 w 226"/>
                <a:gd name="T17" fmla="*/ 1081344 h 196"/>
                <a:gd name="T18" fmla="*/ 201132 w 226"/>
                <a:gd name="T19" fmla="*/ 1105920 h 196"/>
                <a:gd name="T20" fmla="*/ 547426 w 226"/>
                <a:gd name="T21" fmla="*/ 909312 h 196"/>
                <a:gd name="T22" fmla="*/ 547426 w 226"/>
                <a:gd name="T23" fmla="*/ 909312 h 196"/>
                <a:gd name="T24" fmla="*/ 749440 w 226"/>
                <a:gd name="T25" fmla="*/ 786432 h 196"/>
                <a:gd name="T26" fmla="*/ 774624 w 226"/>
                <a:gd name="T27" fmla="*/ 794624 h 196"/>
                <a:gd name="T28" fmla="*/ 766055 w 226"/>
                <a:gd name="T29" fmla="*/ 819200 h 196"/>
                <a:gd name="T30" fmla="*/ 564151 w 226"/>
                <a:gd name="T31" fmla="*/ 933888 h 196"/>
                <a:gd name="T32" fmla="*/ 564151 w 226"/>
                <a:gd name="T33" fmla="*/ 933888 h 196"/>
                <a:gd name="T34" fmla="*/ 83601 w 226"/>
                <a:gd name="T35" fmla="*/ 1212416 h 196"/>
                <a:gd name="T36" fmla="*/ 24975 w 226"/>
                <a:gd name="T37" fmla="*/ 1368064 h 196"/>
                <a:gd name="T38" fmla="*/ 192802 w 226"/>
                <a:gd name="T39" fmla="*/ 1392640 h 196"/>
                <a:gd name="T40" fmla="*/ 875288 w 226"/>
                <a:gd name="T41" fmla="*/ 991232 h 196"/>
                <a:gd name="T42" fmla="*/ 875288 w 226"/>
                <a:gd name="T43" fmla="*/ 991232 h 196"/>
                <a:gd name="T44" fmla="*/ 875288 w 226"/>
                <a:gd name="T45" fmla="*/ 991232 h 196"/>
                <a:gd name="T46" fmla="*/ 900488 w 226"/>
                <a:gd name="T47" fmla="*/ 999424 h 196"/>
                <a:gd name="T48" fmla="*/ 900488 w 226"/>
                <a:gd name="T49" fmla="*/ 1015808 h 196"/>
                <a:gd name="T50" fmla="*/ 900488 w 226"/>
                <a:gd name="T51" fmla="*/ 1015808 h 196"/>
                <a:gd name="T52" fmla="*/ 892143 w 226"/>
                <a:gd name="T53" fmla="*/ 1024000 h 196"/>
                <a:gd name="T54" fmla="*/ 892143 w 226"/>
                <a:gd name="T55" fmla="*/ 1024000 h 196"/>
                <a:gd name="T56" fmla="*/ 689975 w 226"/>
                <a:gd name="T57" fmla="*/ 1138688 h 196"/>
                <a:gd name="T58" fmla="*/ 689975 w 226"/>
                <a:gd name="T59" fmla="*/ 1138688 h 196"/>
                <a:gd name="T60" fmla="*/ 260529 w 226"/>
                <a:gd name="T61" fmla="*/ 1392640 h 196"/>
                <a:gd name="T62" fmla="*/ 201132 w 226"/>
                <a:gd name="T63" fmla="*/ 1540096 h 196"/>
                <a:gd name="T64" fmla="*/ 361374 w 226"/>
                <a:gd name="T65" fmla="*/ 1564672 h 196"/>
                <a:gd name="T66" fmla="*/ 1231966 w 226"/>
                <a:gd name="T67" fmla="*/ 1064960 h 196"/>
                <a:gd name="T68" fmla="*/ 1240551 w 226"/>
                <a:gd name="T69" fmla="*/ 1064960 h 196"/>
                <a:gd name="T70" fmla="*/ 1240551 w 226"/>
                <a:gd name="T71" fmla="*/ 1056768 h 196"/>
                <a:gd name="T72" fmla="*/ 1273930 w 226"/>
                <a:gd name="T73" fmla="*/ 1064960 h 196"/>
                <a:gd name="T74" fmla="*/ 1257213 w 226"/>
                <a:gd name="T75" fmla="*/ 1089536 h 196"/>
                <a:gd name="T76" fmla="*/ 1080549 w 226"/>
                <a:gd name="T77" fmla="*/ 1196032 h 196"/>
                <a:gd name="T78" fmla="*/ 963036 w 226"/>
                <a:gd name="T79" fmla="*/ 1425408 h 196"/>
                <a:gd name="T80" fmla="*/ 1080549 w 226"/>
                <a:gd name="T81" fmla="*/ 1433600 h 196"/>
                <a:gd name="T82" fmla="*/ 1468560 w 226"/>
                <a:gd name="T83" fmla="*/ 1204224 h 196"/>
                <a:gd name="T84" fmla="*/ 1468560 w 226"/>
                <a:gd name="T85" fmla="*/ 1204224 h 196"/>
                <a:gd name="T86" fmla="*/ 1594640 w 226"/>
                <a:gd name="T87" fmla="*/ 1138688 h 196"/>
                <a:gd name="T88" fmla="*/ 1737788 w 226"/>
                <a:gd name="T89" fmla="*/ 376832 h 196"/>
                <a:gd name="T90" fmla="*/ 979761 w 226"/>
                <a:gd name="T91" fmla="*/ 139264 h 196"/>
                <a:gd name="T92" fmla="*/ 917237 w 226"/>
                <a:gd name="T93" fmla="*/ 180224 h 196"/>
                <a:gd name="T94" fmla="*/ 917237 w 226"/>
                <a:gd name="T95" fmla="*/ 180224 h 196"/>
                <a:gd name="T96" fmla="*/ 293917 w 226"/>
                <a:gd name="T97" fmla="*/ 540672 h 196"/>
                <a:gd name="T98" fmla="*/ 234510 w 226"/>
                <a:gd name="T99" fmla="*/ 688128 h 1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6"/>
                <a:gd name="T151" fmla="*/ 0 h 196"/>
                <a:gd name="T152" fmla="*/ 226 w 226"/>
                <a:gd name="T153" fmla="*/ 196 h 1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6" h="196">
                  <a:moveTo>
                    <a:pt x="28" y="84"/>
                  </a:moveTo>
                  <a:cubicBezTo>
                    <a:pt x="32" y="90"/>
                    <a:pt x="40" y="91"/>
                    <a:pt x="47" y="87"/>
                  </a:cubicBezTo>
                  <a:cubicBezTo>
                    <a:pt x="83" y="66"/>
                    <a:pt x="83" y="66"/>
                    <a:pt x="83" y="66"/>
                  </a:cubicBezTo>
                  <a:cubicBezTo>
                    <a:pt x="83" y="66"/>
                    <a:pt x="83" y="66"/>
                    <a:pt x="83" y="66"/>
                  </a:cubicBezTo>
                  <a:cubicBezTo>
                    <a:pt x="85" y="65"/>
                    <a:pt x="85" y="65"/>
                    <a:pt x="85" y="65"/>
                  </a:cubicBezTo>
                  <a:cubicBezTo>
                    <a:pt x="86" y="64"/>
                    <a:pt x="88" y="64"/>
                    <a:pt x="88" y="65"/>
                  </a:cubicBezTo>
                  <a:cubicBezTo>
                    <a:pt x="89" y="66"/>
                    <a:pt x="88" y="68"/>
                    <a:pt x="87" y="69"/>
                  </a:cubicBezTo>
                  <a:cubicBezTo>
                    <a:pt x="11" y="114"/>
                    <a:pt x="11" y="114"/>
                    <a:pt x="11" y="114"/>
                  </a:cubicBezTo>
                  <a:cubicBezTo>
                    <a:pt x="4" y="118"/>
                    <a:pt x="1" y="126"/>
                    <a:pt x="5" y="132"/>
                  </a:cubicBezTo>
                  <a:cubicBezTo>
                    <a:pt x="8" y="138"/>
                    <a:pt x="17" y="140"/>
                    <a:pt x="24" y="135"/>
                  </a:cubicBezTo>
                  <a:cubicBezTo>
                    <a:pt x="65" y="111"/>
                    <a:pt x="65" y="111"/>
                    <a:pt x="65" y="111"/>
                  </a:cubicBezTo>
                  <a:cubicBezTo>
                    <a:pt x="65" y="111"/>
                    <a:pt x="65" y="111"/>
                    <a:pt x="65" y="111"/>
                  </a:cubicBezTo>
                  <a:cubicBezTo>
                    <a:pt x="89" y="96"/>
                    <a:pt x="89" y="96"/>
                    <a:pt x="89" y="96"/>
                  </a:cubicBezTo>
                  <a:cubicBezTo>
                    <a:pt x="90" y="96"/>
                    <a:pt x="92" y="96"/>
                    <a:pt x="92" y="97"/>
                  </a:cubicBezTo>
                  <a:cubicBezTo>
                    <a:pt x="93" y="98"/>
                    <a:pt x="92" y="99"/>
                    <a:pt x="91" y="100"/>
                  </a:cubicBezTo>
                  <a:cubicBezTo>
                    <a:pt x="67" y="114"/>
                    <a:pt x="67" y="114"/>
                    <a:pt x="67" y="114"/>
                  </a:cubicBezTo>
                  <a:cubicBezTo>
                    <a:pt x="67" y="114"/>
                    <a:pt x="67" y="114"/>
                    <a:pt x="67" y="114"/>
                  </a:cubicBezTo>
                  <a:cubicBezTo>
                    <a:pt x="10" y="148"/>
                    <a:pt x="10" y="148"/>
                    <a:pt x="10" y="148"/>
                  </a:cubicBezTo>
                  <a:cubicBezTo>
                    <a:pt x="2" y="153"/>
                    <a:pt x="0" y="161"/>
                    <a:pt x="3" y="167"/>
                  </a:cubicBezTo>
                  <a:cubicBezTo>
                    <a:pt x="7" y="173"/>
                    <a:pt x="16" y="174"/>
                    <a:pt x="23" y="170"/>
                  </a:cubicBezTo>
                  <a:cubicBezTo>
                    <a:pt x="104" y="121"/>
                    <a:pt x="104" y="121"/>
                    <a:pt x="104" y="121"/>
                  </a:cubicBezTo>
                  <a:cubicBezTo>
                    <a:pt x="104" y="121"/>
                    <a:pt x="104" y="121"/>
                    <a:pt x="104" y="121"/>
                  </a:cubicBezTo>
                  <a:cubicBezTo>
                    <a:pt x="104" y="121"/>
                    <a:pt x="104" y="121"/>
                    <a:pt x="104" y="121"/>
                  </a:cubicBezTo>
                  <a:cubicBezTo>
                    <a:pt x="105" y="121"/>
                    <a:pt x="107" y="121"/>
                    <a:pt x="107" y="122"/>
                  </a:cubicBezTo>
                  <a:cubicBezTo>
                    <a:pt x="108" y="122"/>
                    <a:pt x="107" y="123"/>
                    <a:pt x="107" y="124"/>
                  </a:cubicBezTo>
                  <a:cubicBezTo>
                    <a:pt x="107" y="124"/>
                    <a:pt x="107" y="124"/>
                    <a:pt x="107" y="124"/>
                  </a:cubicBezTo>
                  <a:cubicBezTo>
                    <a:pt x="106" y="125"/>
                    <a:pt x="106" y="125"/>
                    <a:pt x="106" y="125"/>
                  </a:cubicBezTo>
                  <a:cubicBezTo>
                    <a:pt x="106" y="125"/>
                    <a:pt x="106" y="125"/>
                    <a:pt x="106" y="125"/>
                  </a:cubicBezTo>
                  <a:cubicBezTo>
                    <a:pt x="82" y="139"/>
                    <a:pt x="82" y="139"/>
                    <a:pt x="82" y="139"/>
                  </a:cubicBezTo>
                  <a:cubicBezTo>
                    <a:pt x="82" y="139"/>
                    <a:pt x="82" y="139"/>
                    <a:pt x="82" y="139"/>
                  </a:cubicBezTo>
                  <a:cubicBezTo>
                    <a:pt x="31" y="170"/>
                    <a:pt x="31" y="170"/>
                    <a:pt x="31" y="170"/>
                  </a:cubicBezTo>
                  <a:cubicBezTo>
                    <a:pt x="23" y="175"/>
                    <a:pt x="21" y="182"/>
                    <a:pt x="24" y="188"/>
                  </a:cubicBezTo>
                  <a:cubicBezTo>
                    <a:pt x="28" y="194"/>
                    <a:pt x="36" y="196"/>
                    <a:pt x="43" y="191"/>
                  </a:cubicBezTo>
                  <a:cubicBezTo>
                    <a:pt x="146" y="130"/>
                    <a:pt x="146" y="130"/>
                    <a:pt x="146" y="130"/>
                  </a:cubicBezTo>
                  <a:cubicBezTo>
                    <a:pt x="147" y="130"/>
                    <a:pt x="147" y="130"/>
                    <a:pt x="147" y="130"/>
                  </a:cubicBezTo>
                  <a:cubicBezTo>
                    <a:pt x="147" y="129"/>
                    <a:pt x="147" y="129"/>
                    <a:pt x="147" y="129"/>
                  </a:cubicBezTo>
                  <a:cubicBezTo>
                    <a:pt x="149" y="129"/>
                    <a:pt x="150" y="129"/>
                    <a:pt x="151" y="130"/>
                  </a:cubicBezTo>
                  <a:cubicBezTo>
                    <a:pt x="152" y="131"/>
                    <a:pt x="151" y="132"/>
                    <a:pt x="149" y="133"/>
                  </a:cubicBezTo>
                  <a:cubicBezTo>
                    <a:pt x="128" y="146"/>
                    <a:pt x="128" y="146"/>
                    <a:pt x="128" y="146"/>
                  </a:cubicBezTo>
                  <a:cubicBezTo>
                    <a:pt x="113" y="155"/>
                    <a:pt x="110" y="168"/>
                    <a:pt x="114" y="174"/>
                  </a:cubicBezTo>
                  <a:cubicBezTo>
                    <a:pt x="117" y="179"/>
                    <a:pt x="122" y="178"/>
                    <a:pt x="128" y="175"/>
                  </a:cubicBezTo>
                  <a:cubicBezTo>
                    <a:pt x="174" y="147"/>
                    <a:pt x="174" y="147"/>
                    <a:pt x="174" y="147"/>
                  </a:cubicBezTo>
                  <a:cubicBezTo>
                    <a:pt x="174" y="147"/>
                    <a:pt x="174" y="147"/>
                    <a:pt x="174" y="147"/>
                  </a:cubicBezTo>
                  <a:cubicBezTo>
                    <a:pt x="189" y="139"/>
                    <a:pt x="189" y="139"/>
                    <a:pt x="189" y="139"/>
                  </a:cubicBezTo>
                  <a:cubicBezTo>
                    <a:pt x="218" y="121"/>
                    <a:pt x="226" y="80"/>
                    <a:pt x="206" y="46"/>
                  </a:cubicBezTo>
                  <a:cubicBezTo>
                    <a:pt x="186" y="13"/>
                    <a:pt x="145" y="0"/>
                    <a:pt x="116" y="17"/>
                  </a:cubicBezTo>
                  <a:cubicBezTo>
                    <a:pt x="109" y="22"/>
                    <a:pt x="109" y="22"/>
                    <a:pt x="109" y="22"/>
                  </a:cubicBezTo>
                  <a:cubicBezTo>
                    <a:pt x="109" y="22"/>
                    <a:pt x="109" y="22"/>
                    <a:pt x="109" y="22"/>
                  </a:cubicBezTo>
                  <a:cubicBezTo>
                    <a:pt x="35" y="66"/>
                    <a:pt x="35" y="66"/>
                    <a:pt x="35" y="66"/>
                  </a:cubicBezTo>
                  <a:cubicBezTo>
                    <a:pt x="27" y="70"/>
                    <a:pt x="25" y="78"/>
                    <a:pt x="28" y="84"/>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5" name="Freeform 43"/>
            <p:cNvSpPr>
              <a:spLocks/>
            </p:cNvSpPr>
            <p:nvPr/>
          </p:nvSpPr>
          <p:spPr bwMode="auto">
            <a:xfrm>
              <a:off x="2834" y="364"/>
              <a:ext cx="797" cy="757"/>
            </a:xfrm>
            <a:custGeom>
              <a:avLst/>
              <a:gdLst>
                <a:gd name="T0" fmla="*/ 2315684 w 398"/>
                <a:gd name="T1" fmla="*/ 0 h 378"/>
                <a:gd name="T2" fmla="*/ 2315684 w 398"/>
                <a:gd name="T3" fmla="*/ 0 h 378"/>
                <a:gd name="T4" fmla="*/ 2315684 w 398"/>
                <a:gd name="T5" fmla="*/ 0 h 378"/>
                <a:gd name="T6" fmla="*/ 2315684 w 398"/>
                <a:gd name="T7" fmla="*/ 0 h 378"/>
                <a:gd name="T8" fmla="*/ 2315684 w 398"/>
                <a:gd name="T9" fmla="*/ 0 h 378"/>
                <a:gd name="T10" fmla="*/ 1139806 w 398"/>
                <a:gd name="T11" fmla="*/ 3067370 h 378"/>
                <a:gd name="T12" fmla="*/ 2224139 w 398"/>
                <a:gd name="T13" fmla="*/ 265725 h 378"/>
                <a:gd name="T14" fmla="*/ 1397670 w 398"/>
                <a:gd name="T15" fmla="*/ 3150197 h 378"/>
                <a:gd name="T16" fmla="*/ 2315684 w 398"/>
                <a:gd name="T17" fmla="*/ 0 h 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8"/>
                <a:gd name="T28" fmla="*/ 0 h 378"/>
                <a:gd name="T29" fmla="*/ 398 w 398"/>
                <a:gd name="T30" fmla="*/ 378 h 3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8" h="378">
                  <a:moveTo>
                    <a:pt x="278" y="0"/>
                  </a:moveTo>
                  <a:cubicBezTo>
                    <a:pt x="278" y="0"/>
                    <a:pt x="278" y="0"/>
                    <a:pt x="278" y="0"/>
                  </a:cubicBezTo>
                  <a:cubicBezTo>
                    <a:pt x="278" y="0"/>
                    <a:pt x="278" y="0"/>
                    <a:pt x="278" y="0"/>
                  </a:cubicBezTo>
                  <a:cubicBezTo>
                    <a:pt x="278" y="0"/>
                    <a:pt x="278" y="0"/>
                    <a:pt x="278" y="0"/>
                  </a:cubicBezTo>
                  <a:cubicBezTo>
                    <a:pt x="278" y="0"/>
                    <a:pt x="278" y="0"/>
                    <a:pt x="278" y="0"/>
                  </a:cubicBezTo>
                  <a:cubicBezTo>
                    <a:pt x="0" y="171"/>
                    <a:pt x="137" y="368"/>
                    <a:pt x="137" y="368"/>
                  </a:cubicBezTo>
                  <a:cubicBezTo>
                    <a:pt x="137" y="368"/>
                    <a:pt x="248" y="83"/>
                    <a:pt x="267" y="32"/>
                  </a:cubicBezTo>
                  <a:cubicBezTo>
                    <a:pt x="251" y="85"/>
                    <a:pt x="168" y="378"/>
                    <a:pt x="168" y="378"/>
                  </a:cubicBezTo>
                  <a:cubicBezTo>
                    <a:pt x="168" y="378"/>
                    <a:pt x="398" y="297"/>
                    <a:pt x="278" y="0"/>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6" name="Freeform 44"/>
            <p:cNvSpPr>
              <a:spLocks/>
            </p:cNvSpPr>
            <p:nvPr/>
          </p:nvSpPr>
          <p:spPr bwMode="auto">
            <a:xfrm>
              <a:off x="2834" y="364"/>
              <a:ext cx="797" cy="757"/>
            </a:xfrm>
            <a:custGeom>
              <a:avLst/>
              <a:gdLst>
                <a:gd name="T0" fmla="*/ 2315684 w 398"/>
                <a:gd name="T1" fmla="*/ 0 h 378"/>
                <a:gd name="T2" fmla="*/ 2315684 w 398"/>
                <a:gd name="T3" fmla="*/ 0 h 378"/>
                <a:gd name="T4" fmla="*/ 2315684 w 398"/>
                <a:gd name="T5" fmla="*/ 0 h 378"/>
                <a:gd name="T6" fmla="*/ 2315684 w 398"/>
                <a:gd name="T7" fmla="*/ 0 h 378"/>
                <a:gd name="T8" fmla="*/ 2315684 w 398"/>
                <a:gd name="T9" fmla="*/ 0 h 378"/>
                <a:gd name="T10" fmla="*/ 1139806 w 398"/>
                <a:gd name="T11" fmla="*/ 3067370 h 378"/>
                <a:gd name="T12" fmla="*/ 2224139 w 398"/>
                <a:gd name="T13" fmla="*/ 265725 h 378"/>
                <a:gd name="T14" fmla="*/ 1397670 w 398"/>
                <a:gd name="T15" fmla="*/ 3150197 h 378"/>
                <a:gd name="T16" fmla="*/ 2315684 w 398"/>
                <a:gd name="T17" fmla="*/ 0 h 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8"/>
                <a:gd name="T28" fmla="*/ 0 h 378"/>
                <a:gd name="T29" fmla="*/ 398 w 398"/>
                <a:gd name="T30" fmla="*/ 378 h 3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8" h="378">
                  <a:moveTo>
                    <a:pt x="278" y="0"/>
                  </a:moveTo>
                  <a:cubicBezTo>
                    <a:pt x="278" y="0"/>
                    <a:pt x="278" y="0"/>
                    <a:pt x="278" y="0"/>
                  </a:cubicBezTo>
                  <a:cubicBezTo>
                    <a:pt x="278" y="0"/>
                    <a:pt x="278" y="0"/>
                    <a:pt x="278" y="0"/>
                  </a:cubicBezTo>
                  <a:cubicBezTo>
                    <a:pt x="278" y="0"/>
                    <a:pt x="278" y="0"/>
                    <a:pt x="278" y="0"/>
                  </a:cubicBezTo>
                  <a:cubicBezTo>
                    <a:pt x="278" y="0"/>
                    <a:pt x="278" y="0"/>
                    <a:pt x="278" y="0"/>
                  </a:cubicBezTo>
                  <a:cubicBezTo>
                    <a:pt x="0" y="171"/>
                    <a:pt x="137" y="368"/>
                    <a:pt x="137" y="368"/>
                  </a:cubicBezTo>
                  <a:cubicBezTo>
                    <a:pt x="137" y="368"/>
                    <a:pt x="248" y="83"/>
                    <a:pt x="267" y="32"/>
                  </a:cubicBezTo>
                  <a:cubicBezTo>
                    <a:pt x="251" y="85"/>
                    <a:pt x="168" y="378"/>
                    <a:pt x="168" y="378"/>
                  </a:cubicBezTo>
                  <a:cubicBezTo>
                    <a:pt x="168" y="378"/>
                    <a:pt x="398" y="297"/>
                    <a:pt x="278" y="0"/>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7" name="Freeform 45"/>
            <p:cNvSpPr>
              <a:spLocks/>
            </p:cNvSpPr>
            <p:nvPr/>
          </p:nvSpPr>
          <p:spPr bwMode="auto">
            <a:xfrm>
              <a:off x="2834" y="360"/>
              <a:ext cx="803" cy="763"/>
            </a:xfrm>
            <a:custGeom>
              <a:avLst/>
              <a:gdLst>
                <a:gd name="T0" fmla="*/ 2273579 w 401"/>
                <a:gd name="T1" fmla="*/ 8249 h 381"/>
                <a:gd name="T2" fmla="*/ 2273579 w 401"/>
                <a:gd name="T3" fmla="*/ 0 h 381"/>
                <a:gd name="T4" fmla="*/ 2273579 w 401"/>
                <a:gd name="T5" fmla="*/ 0 h 381"/>
                <a:gd name="T6" fmla="*/ 2273579 w 401"/>
                <a:gd name="T7" fmla="*/ 0 h 381"/>
                <a:gd name="T8" fmla="*/ 2273579 w 401"/>
                <a:gd name="T9" fmla="*/ 8249 h 381"/>
                <a:gd name="T10" fmla="*/ 1172823 w 401"/>
                <a:gd name="T11" fmla="*/ 3100205 h 381"/>
                <a:gd name="T12" fmla="*/ 2190796 w 401"/>
                <a:gd name="T13" fmla="*/ 265708 h 381"/>
                <a:gd name="T14" fmla="*/ 1438946 w 401"/>
                <a:gd name="T15" fmla="*/ 3174773 h 381"/>
                <a:gd name="T16" fmla="*/ 2273579 w 401"/>
                <a:gd name="T17" fmla="*/ 8249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1"/>
                <a:gd name="T28" fmla="*/ 0 h 381"/>
                <a:gd name="T29" fmla="*/ 401 w 401"/>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1" h="381">
                  <a:moveTo>
                    <a:pt x="273" y="1"/>
                  </a:moveTo>
                  <a:cubicBezTo>
                    <a:pt x="273" y="0"/>
                    <a:pt x="273" y="0"/>
                    <a:pt x="273" y="0"/>
                  </a:cubicBezTo>
                  <a:cubicBezTo>
                    <a:pt x="273" y="0"/>
                    <a:pt x="273" y="0"/>
                    <a:pt x="273" y="0"/>
                  </a:cubicBezTo>
                  <a:cubicBezTo>
                    <a:pt x="273" y="0"/>
                    <a:pt x="273" y="0"/>
                    <a:pt x="273" y="0"/>
                  </a:cubicBezTo>
                  <a:cubicBezTo>
                    <a:pt x="273" y="0"/>
                    <a:pt x="273" y="0"/>
                    <a:pt x="273" y="1"/>
                  </a:cubicBezTo>
                  <a:cubicBezTo>
                    <a:pt x="0" y="178"/>
                    <a:pt x="141" y="372"/>
                    <a:pt x="141" y="372"/>
                  </a:cubicBezTo>
                  <a:cubicBezTo>
                    <a:pt x="141" y="372"/>
                    <a:pt x="245" y="84"/>
                    <a:pt x="263" y="32"/>
                  </a:cubicBezTo>
                  <a:cubicBezTo>
                    <a:pt x="249" y="86"/>
                    <a:pt x="173" y="381"/>
                    <a:pt x="173" y="381"/>
                  </a:cubicBezTo>
                  <a:cubicBezTo>
                    <a:pt x="173" y="381"/>
                    <a:pt x="401" y="294"/>
                    <a:pt x="273" y="1"/>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8" name="Freeform 46"/>
            <p:cNvSpPr>
              <a:spLocks/>
            </p:cNvSpPr>
            <p:nvPr/>
          </p:nvSpPr>
          <p:spPr bwMode="auto">
            <a:xfrm>
              <a:off x="1477" y="1895"/>
              <a:ext cx="720" cy="739"/>
            </a:xfrm>
            <a:custGeom>
              <a:avLst/>
              <a:gdLst>
                <a:gd name="T0" fmla="*/ 0 w 359"/>
                <a:gd name="T1" fmla="*/ 2469145 h 369"/>
                <a:gd name="T2" fmla="*/ 0 w 359"/>
                <a:gd name="T3" fmla="*/ 2469145 h 369"/>
                <a:gd name="T4" fmla="*/ 0 w 359"/>
                <a:gd name="T5" fmla="*/ 2469145 h 369"/>
                <a:gd name="T6" fmla="*/ 0 w 359"/>
                <a:gd name="T7" fmla="*/ 2477380 h 369"/>
                <a:gd name="T8" fmla="*/ 0 w 359"/>
                <a:gd name="T9" fmla="*/ 2469145 h 369"/>
                <a:gd name="T10" fmla="*/ 3048987 w 359"/>
                <a:gd name="T11" fmla="*/ 1107667 h 369"/>
                <a:gd name="T12" fmla="*/ 253618 w 359"/>
                <a:gd name="T13" fmla="*/ 2344649 h 369"/>
                <a:gd name="T14" fmla="*/ 2914127 w 359"/>
                <a:gd name="T15" fmla="*/ 866649 h 369"/>
                <a:gd name="T16" fmla="*/ 0 w 359"/>
                <a:gd name="T17" fmla="*/ 2469145 h 3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9"/>
                <a:gd name="T28" fmla="*/ 0 h 369"/>
                <a:gd name="T29" fmla="*/ 359 w 359"/>
                <a:gd name="T30" fmla="*/ 369 h 3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9" h="369">
                  <a:moveTo>
                    <a:pt x="0" y="296"/>
                  </a:moveTo>
                  <a:cubicBezTo>
                    <a:pt x="0" y="296"/>
                    <a:pt x="0" y="296"/>
                    <a:pt x="0" y="296"/>
                  </a:cubicBezTo>
                  <a:cubicBezTo>
                    <a:pt x="0" y="296"/>
                    <a:pt x="0" y="296"/>
                    <a:pt x="0" y="296"/>
                  </a:cubicBezTo>
                  <a:cubicBezTo>
                    <a:pt x="0" y="296"/>
                    <a:pt x="0" y="296"/>
                    <a:pt x="0" y="297"/>
                  </a:cubicBezTo>
                  <a:cubicBezTo>
                    <a:pt x="0" y="297"/>
                    <a:pt x="0" y="296"/>
                    <a:pt x="0" y="296"/>
                  </a:cubicBezTo>
                  <a:cubicBezTo>
                    <a:pt x="318" y="369"/>
                    <a:pt x="359" y="133"/>
                    <a:pt x="359" y="133"/>
                  </a:cubicBezTo>
                  <a:cubicBezTo>
                    <a:pt x="359" y="133"/>
                    <a:pt x="80" y="258"/>
                    <a:pt x="30" y="281"/>
                  </a:cubicBezTo>
                  <a:cubicBezTo>
                    <a:pt x="78" y="255"/>
                    <a:pt x="343" y="104"/>
                    <a:pt x="343" y="104"/>
                  </a:cubicBezTo>
                  <a:cubicBezTo>
                    <a:pt x="343" y="104"/>
                    <a:pt x="122" y="0"/>
                    <a:pt x="0" y="296"/>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9" name="Freeform 47"/>
            <p:cNvSpPr>
              <a:spLocks/>
            </p:cNvSpPr>
            <p:nvPr/>
          </p:nvSpPr>
          <p:spPr bwMode="auto">
            <a:xfrm>
              <a:off x="1415" y="1059"/>
              <a:ext cx="764" cy="806"/>
            </a:xfrm>
            <a:custGeom>
              <a:avLst/>
              <a:gdLst>
                <a:gd name="T0" fmla="*/ 8328 w 381"/>
                <a:gd name="T1" fmla="*/ 1092655 h 402"/>
                <a:gd name="T2" fmla="*/ 0 w 381"/>
                <a:gd name="T3" fmla="*/ 1092655 h 402"/>
                <a:gd name="T4" fmla="*/ 0 w 381"/>
                <a:gd name="T5" fmla="*/ 1092655 h 402"/>
                <a:gd name="T6" fmla="*/ 0 w 381"/>
                <a:gd name="T7" fmla="*/ 1092655 h 402"/>
                <a:gd name="T8" fmla="*/ 8328 w 381"/>
                <a:gd name="T9" fmla="*/ 1100954 h 402"/>
                <a:gd name="T10" fmla="*/ 3153806 w 381"/>
                <a:gd name="T11" fmla="*/ 2199057 h 402"/>
                <a:gd name="T12" fmla="*/ 270021 w 381"/>
                <a:gd name="T13" fmla="*/ 1176898 h 402"/>
                <a:gd name="T14" fmla="*/ 3229149 w 381"/>
                <a:gd name="T15" fmla="*/ 1928319 h 402"/>
                <a:gd name="T16" fmla="*/ 8328 w 381"/>
                <a:gd name="T17" fmla="*/ 1092655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1"/>
                <a:gd name="T28" fmla="*/ 0 h 402"/>
                <a:gd name="T29" fmla="*/ 381 w 381"/>
                <a:gd name="T30" fmla="*/ 402 h 4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1" h="402">
                  <a:moveTo>
                    <a:pt x="1" y="129"/>
                  </a:moveTo>
                  <a:cubicBezTo>
                    <a:pt x="1" y="129"/>
                    <a:pt x="0" y="129"/>
                    <a:pt x="0" y="129"/>
                  </a:cubicBezTo>
                  <a:cubicBezTo>
                    <a:pt x="0" y="129"/>
                    <a:pt x="0" y="129"/>
                    <a:pt x="0" y="129"/>
                  </a:cubicBezTo>
                  <a:cubicBezTo>
                    <a:pt x="0" y="129"/>
                    <a:pt x="0" y="129"/>
                    <a:pt x="0" y="129"/>
                  </a:cubicBezTo>
                  <a:cubicBezTo>
                    <a:pt x="0" y="129"/>
                    <a:pt x="0" y="130"/>
                    <a:pt x="1" y="130"/>
                  </a:cubicBezTo>
                  <a:cubicBezTo>
                    <a:pt x="179" y="402"/>
                    <a:pt x="372" y="260"/>
                    <a:pt x="372" y="260"/>
                  </a:cubicBezTo>
                  <a:cubicBezTo>
                    <a:pt x="372" y="260"/>
                    <a:pt x="84" y="157"/>
                    <a:pt x="32" y="139"/>
                  </a:cubicBezTo>
                  <a:cubicBezTo>
                    <a:pt x="86" y="153"/>
                    <a:pt x="381" y="228"/>
                    <a:pt x="381" y="228"/>
                  </a:cubicBezTo>
                  <a:cubicBezTo>
                    <a:pt x="381" y="228"/>
                    <a:pt x="293" y="0"/>
                    <a:pt x="1" y="129"/>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0" name="Freeform 48"/>
            <p:cNvSpPr>
              <a:spLocks/>
            </p:cNvSpPr>
            <p:nvPr/>
          </p:nvSpPr>
          <p:spPr bwMode="auto">
            <a:xfrm>
              <a:off x="3553" y="1011"/>
              <a:ext cx="712" cy="729"/>
            </a:xfrm>
            <a:custGeom>
              <a:avLst/>
              <a:gdLst>
                <a:gd name="T0" fmla="*/ 3007891 w 355"/>
                <a:gd name="T1" fmla="*/ 540686 h 364"/>
                <a:gd name="T2" fmla="*/ 3016241 w 355"/>
                <a:gd name="T3" fmla="*/ 540686 h 364"/>
                <a:gd name="T4" fmla="*/ 3016241 w 355"/>
                <a:gd name="T5" fmla="*/ 540686 h 364"/>
                <a:gd name="T6" fmla="*/ 3016241 w 355"/>
                <a:gd name="T7" fmla="*/ 532436 h 364"/>
                <a:gd name="T8" fmla="*/ 3007891 w 355"/>
                <a:gd name="T9" fmla="*/ 540686 h 364"/>
                <a:gd name="T10" fmla="*/ 0 w 355"/>
                <a:gd name="T11" fmla="*/ 1985960 h 364"/>
                <a:gd name="T12" fmla="*/ 2762718 w 355"/>
                <a:gd name="T13" fmla="*/ 665681 h 364"/>
                <a:gd name="T14" fmla="*/ 143445 w 355"/>
                <a:gd name="T15" fmla="*/ 2218695 h 364"/>
                <a:gd name="T16" fmla="*/ 3007891 w 355"/>
                <a:gd name="T17" fmla="*/ 54068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5"/>
                <a:gd name="T28" fmla="*/ 0 h 364"/>
                <a:gd name="T29" fmla="*/ 355 w 355"/>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5" h="364">
                  <a:moveTo>
                    <a:pt x="354" y="65"/>
                  </a:moveTo>
                  <a:cubicBezTo>
                    <a:pt x="355" y="65"/>
                    <a:pt x="355" y="65"/>
                    <a:pt x="355" y="65"/>
                  </a:cubicBezTo>
                  <a:cubicBezTo>
                    <a:pt x="355" y="65"/>
                    <a:pt x="355" y="65"/>
                    <a:pt x="355" y="65"/>
                  </a:cubicBezTo>
                  <a:cubicBezTo>
                    <a:pt x="355" y="65"/>
                    <a:pt x="355" y="64"/>
                    <a:pt x="355" y="64"/>
                  </a:cubicBezTo>
                  <a:cubicBezTo>
                    <a:pt x="355" y="64"/>
                    <a:pt x="354" y="65"/>
                    <a:pt x="354" y="65"/>
                  </a:cubicBezTo>
                  <a:cubicBezTo>
                    <a:pt x="35" y="0"/>
                    <a:pt x="0" y="238"/>
                    <a:pt x="0" y="238"/>
                  </a:cubicBezTo>
                  <a:cubicBezTo>
                    <a:pt x="0" y="238"/>
                    <a:pt x="276" y="105"/>
                    <a:pt x="325" y="80"/>
                  </a:cubicBezTo>
                  <a:cubicBezTo>
                    <a:pt x="277" y="108"/>
                    <a:pt x="17" y="266"/>
                    <a:pt x="17" y="266"/>
                  </a:cubicBezTo>
                  <a:cubicBezTo>
                    <a:pt x="17" y="266"/>
                    <a:pt x="240" y="364"/>
                    <a:pt x="354" y="65"/>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1" name="Freeform 49"/>
            <p:cNvSpPr>
              <a:spLocks/>
            </p:cNvSpPr>
            <p:nvPr/>
          </p:nvSpPr>
          <p:spPr bwMode="auto">
            <a:xfrm>
              <a:off x="2952" y="2512"/>
              <a:ext cx="735" cy="713"/>
            </a:xfrm>
            <a:custGeom>
              <a:avLst/>
              <a:gdLst>
                <a:gd name="T0" fmla="*/ 2486269 w 367"/>
                <a:gd name="T1" fmla="*/ 2969981 h 356"/>
                <a:gd name="T2" fmla="*/ 2486269 w 367"/>
                <a:gd name="T3" fmla="*/ 2969981 h 356"/>
                <a:gd name="T4" fmla="*/ 2486269 w 367"/>
                <a:gd name="T5" fmla="*/ 2969981 h 356"/>
                <a:gd name="T6" fmla="*/ 2486269 w 367"/>
                <a:gd name="T7" fmla="*/ 2969981 h 356"/>
                <a:gd name="T8" fmla="*/ 2486269 w 367"/>
                <a:gd name="T9" fmla="*/ 2969981 h 356"/>
                <a:gd name="T10" fmla="*/ 1082805 w 367"/>
                <a:gd name="T11" fmla="*/ 0 h 356"/>
                <a:gd name="T12" fmla="*/ 2361369 w 367"/>
                <a:gd name="T13" fmla="*/ 2720718 h 356"/>
                <a:gd name="T14" fmla="*/ 841681 w 367"/>
                <a:gd name="T15" fmla="*/ 124493 h 356"/>
                <a:gd name="T16" fmla="*/ 2486269 w 367"/>
                <a:gd name="T17" fmla="*/ 2969981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7"/>
                <a:gd name="T28" fmla="*/ 0 h 356"/>
                <a:gd name="T29" fmla="*/ 367 w 367"/>
                <a:gd name="T30" fmla="*/ 356 h 3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7" h="356">
                  <a:moveTo>
                    <a:pt x="298" y="356"/>
                  </a:moveTo>
                  <a:cubicBezTo>
                    <a:pt x="298" y="356"/>
                    <a:pt x="298" y="356"/>
                    <a:pt x="298" y="356"/>
                  </a:cubicBezTo>
                  <a:cubicBezTo>
                    <a:pt x="298" y="356"/>
                    <a:pt x="298" y="356"/>
                    <a:pt x="298" y="356"/>
                  </a:cubicBezTo>
                  <a:cubicBezTo>
                    <a:pt x="298" y="356"/>
                    <a:pt x="298" y="356"/>
                    <a:pt x="298" y="356"/>
                  </a:cubicBezTo>
                  <a:cubicBezTo>
                    <a:pt x="298" y="356"/>
                    <a:pt x="298" y="356"/>
                    <a:pt x="298" y="356"/>
                  </a:cubicBezTo>
                  <a:cubicBezTo>
                    <a:pt x="367" y="37"/>
                    <a:pt x="130" y="0"/>
                    <a:pt x="130" y="0"/>
                  </a:cubicBezTo>
                  <a:cubicBezTo>
                    <a:pt x="130" y="0"/>
                    <a:pt x="259" y="277"/>
                    <a:pt x="283" y="326"/>
                  </a:cubicBezTo>
                  <a:cubicBezTo>
                    <a:pt x="255" y="278"/>
                    <a:pt x="101" y="15"/>
                    <a:pt x="101" y="15"/>
                  </a:cubicBezTo>
                  <a:cubicBezTo>
                    <a:pt x="101" y="15"/>
                    <a:pt x="0" y="238"/>
                    <a:pt x="298" y="356"/>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2" name="Freeform 50"/>
            <p:cNvSpPr>
              <a:spLocks/>
            </p:cNvSpPr>
            <p:nvPr/>
          </p:nvSpPr>
          <p:spPr bwMode="auto">
            <a:xfrm>
              <a:off x="3583" y="1786"/>
              <a:ext cx="762" cy="804"/>
            </a:xfrm>
            <a:custGeom>
              <a:avLst/>
              <a:gdLst>
                <a:gd name="T0" fmla="*/ 3220958 w 380"/>
                <a:gd name="T1" fmla="*/ 2316938 h 401"/>
                <a:gd name="T2" fmla="*/ 3220958 w 380"/>
                <a:gd name="T3" fmla="*/ 2316938 h 401"/>
                <a:gd name="T4" fmla="*/ 3220958 w 380"/>
                <a:gd name="T5" fmla="*/ 2316938 h 401"/>
                <a:gd name="T6" fmla="*/ 3220958 w 380"/>
                <a:gd name="T7" fmla="*/ 2316938 h 401"/>
                <a:gd name="T8" fmla="*/ 3212622 w 380"/>
                <a:gd name="T9" fmla="*/ 2316938 h 401"/>
                <a:gd name="T10" fmla="*/ 67152 w 380"/>
                <a:gd name="T11" fmla="*/ 1202076 h 401"/>
                <a:gd name="T12" fmla="*/ 2951072 w 380"/>
                <a:gd name="T13" fmla="*/ 2233177 h 401"/>
                <a:gd name="T14" fmla="*/ 0 w 380"/>
                <a:gd name="T15" fmla="*/ 1464517 h 401"/>
                <a:gd name="T16" fmla="*/ 3220958 w 380"/>
                <a:gd name="T17" fmla="*/ 2316938 h 4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401"/>
                <a:gd name="T29" fmla="*/ 380 w 380"/>
                <a:gd name="T30" fmla="*/ 401 h 4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401">
                  <a:moveTo>
                    <a:pt x="380" y="274"/>
                  </a:moveTo>
                  <a:cubicBezTo>
                    <a:pt x="380" y="274"/>
                    <a:pt x="380" y="274"/>
                    <a:pt x="380" y="274"/>
                  </a:cubicBezTo>
                  <a:cubicBezTo>
                    <a:pt x="380" y="274"/>
                    <a:pt x="380" y="274"/>
                    <a:pt x="380" y="274"/>
                  </a:cubicBezTo>
                  <a:cubicBezTo>
                    <a:pt x="380" y="274"/>
                    <a:pt x="380" y="274"/>
                    <a:pt x="380" y="274"/>
                  </a:cubicBezTo>
                  <a:cubicBezTo>
                    <a:pt x="380" y="274"/>
                    <a:pt x="380" y="274"/>
                    <a:pt x="379" y="274"/>
                  </a:cubicBezTo>
                  <a:cubicBezTo>
                    <a:pt x="202" y="0"/>
                    <a:pt x="8" y="142"/>
                    <a:pt x="8" y="142"/>
                  </a:cubicBezTo>
                  <a:cubicBezTo>
                    <a:pt x="8" y="142"/>
                    <a:pt x="296" y="246"/>
                    <a:pt x="348" y="264"/>
                  </a:cubicBezTo>
                  <a:cubicBezTo>
                    <a:pt x="294" y="249"/>
                    <a:pt x="0" y="173"/>
                    <a:pt x="0" y="173"/>
                  </a:cubicBezTo>
                  <a:cubicBezTo>
                    <a:pt x="0" y="173"/>
                    <a:pt x="86" y="401"/>
                    <a:pt x="380" y="274"/>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3" name="Freeform 51"/>
            <p:cNvSpPr>
              <a:spLocks/>
            </p:cNvSpPr>
            <p:nvPr/>
          </p:nvSpPr>
          <p:spPr bwMode="auto">
            <a:xfrm>
              <a:off x="2076" y="434"/>
              <a:ext cx="732" cy="715"/>
            </a:xfrm>
            <a:custGeom>
              <a:avLst/>
              <a:gdLst>
                <a:gd name="T0" fmla="*/ 575625 w 365"/>
                <a:gd name="T1" fmla="*/ 8252 h 357"/>
                <a:gd name="T2" fmla="*/ 567324 w 365"/>
                <a:gd name="T3" fmla="*/ 0 h 357"/>
                <a:gd name="T4" fmla="*/ 567324 w 365"/>
                <a:gd name="T5" fmla="*/ 8252 h 357"/>
                <a:gd name="T6" fmla="*/ 567324 w 365"/>
                <a:gd name="T7" fmla="*/ 0 h 357"/>
                <a:gd name="T8" fmla="*/ 567324 w 365"/>
                <a:gd name="T9" fmla="*/ 8252 h 357"/>
                <a:gd name="T10" fmla="*/ 2010846 w 365"/>
                <a:gd name="T11" fmla="*/ 2978173 h 357"/>
                <a:gd name="T12" fmla="*/ 703157 w 365"/>
                <a:gd name="T13" fmla="*/ 249325 h 357"/>
                <a:gd name="T14" fmla="*/ 2247920 w 365"/>
                <a:gd name="T15" fmla="*/ 2845402 h 357"/>
                <a:gd name="T16" fmla="*/ 575625 w 365"/>
                <a:gd name="T17" fmla="*/ 8252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357"/>
                <a:gd name="T29" fmla="*/ 365 w 365"/>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357">
                  <a:moveTo>
                    <a:pt x="68" y="1"/>
                  </a:moveTo>
                  <a:cubicBezTo>
                    <a:pt x="68" y="1"/>
                    <a:pt x="67" y="0"/>
                    <a:pt x="67" y="0"/>
                  </a:cubicBezTo>
                  <a:cubicBezTo>
                    <a:pt x="67" y="0"/>
                    <a:pt x="67" y="1"/>
                    <a:pt x="67" y="1"/>
                  </a:cubicBezTo>
                  <a:cubicBezTo>
                    <a:pt x="67" y="1"/>
                    <a:pt x="67" y="0"/>
                    <a:pt x="67" y="0"/>
                  </a:cubicBezTo>
                  <a:cubicBezTo>
                    <a:pt x="67" y="0"/>
                    <a:pt x="67" y="1"/>
                    <a:pt x="67" y="1"/>
                  </a:cubicBezTo>
                  <a:cubicBezTo>
                    <a:pt x="0" y="320"/>
                    <a:pt x="237" y="357"/>
                    <a:pt x="237" y="357"/>
                  </a:cubicBezTo>
                  <a:cubicBezTo>
                    <a:pt x="237" y="357"/>
                    <a:pt x="107" y="80"/>
                    <a:pt x="83" y="30"/>
                  </a:cubicBezTo>
                  <a:cubicBezTo>
                    <a:pt x="110" y="78"/>
                    <a:pt x="265" y="341"/>
                    <a:pt x="265" y="341"/>
                  </a:cubicBezTo>
                  <a:cubicBezTo>
                    <a:pt x="265" y="341"/>
                    <a:pt x="365" y="118"/>
                    <a:pt x="68" y="1"/>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4" name="Freeform 52"/>
            <p:cNvSpPr>
              <a:spLocks noEditPoints="1"/>
            </p:cNvSpPr>
            <p:nvPr/>
          </p:nvSpPr>
          <p:spPr bwMode="auto">
            <a:xfrm>
              <a:off x="1435" y="3357"/>
              <a:ext cx="2998" cy="787"/>
            </a:xfrm>
            <a:custGeom>
              <a:avLst/>
              <a:gdLst>
                <a:gd name="T0" fmla="*/ 6733384 w 1496"/>
                <a:gd name="T1" fmla="*/ 0 h 393"/>
                <a:gd name="T2" fmla="*/ 7104096 w 1496"/>
                <a:gd name="T3" fmla="*/ 490377 h 393"/>
                <a:gd name="T4" fmla="*/ 7304665 w 1496"/>
                <a:gd name="T5" fmla="*/ 723073 h 393"/>
                <a:gd name="T6" fmla="*/ 12578394 w 1496"/>
                <a:gd name="T7" fmla="*/ 2483704 h 393"/>
                <a:gd name="T8" fmla="*/ 6733384 w 1496"/>
                <a:gd name="T9" fmla="*/ 0 h 393"/>
                <a:gd name="T10" fmla="*/ 0 w 1496"/>
                <a:gd name="T11" fmla="*/ 3273005 h 393"/>
                <a:gd name="T12" fmla="*/ 4900972 w 1496"/>
                <a:gd name="T13" fmla="*/ 857538 h 393"/>
                <a:gd name="T14" fmla="*/ 4606199 w 1496"/>
                <a:gd name="T15" fmla="*/ 215924 h 393"/>
                <a:gd name="T16" fmla="*/ 0 w 1496"/>
                <a:gd name="T17" fmla="*/ 3273005 h 3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6"/>
                <a:gd name="T28" fmla="*/ 0 h 393"/>
                <a:gd name="T29" fmla="*/ 1496 w 1496"/>
                <a:gd name="T30" fmla="*/ 393 h 3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6" h="393">
                  <a:moveTo>
                    <a:pt x="801" y="0"/>
                  </a:moveTo>
                  <a:cubicBezTo>
                    <a:pt x="816" y="22"/>
                    <a:pt x="830" y="42"/>
                    <a:pt x="845" y="59"/>
                  </a:cubicBezTo>
                  <a:cubicBezTo>
                    <a:pt x="869" y="87"/>
                    <a:pt x="869" y="87"/>
                    <a:pt x="869" y="87"/>
                  </a:cubicBezTo>
                  <a:cubicBezTo>
                    <a:pt x="1116" y="99"/>
                    <a:pt x="1335" y="176"/>
                    <a:pt x="1496" y="298"/>
                  </a:cubicBezTo>
                  <a:cubicBezTo>
                    <a:pt x="1342" y="121"/>
                    <a:pt x="1088" y="5"/>
                    <a:pt x="801" y="0"/>
                  </a:cubicBezTo>
                  <a:close/>
                  <a:moveTo>
                    <a:pt x="0" y="393"/>
                  </a:moveTo>
                  <a:cubicBezTo>
                    <a:pt x="134" y="248"/>
                    <a:pt x="341" y="143"/>
                    <a:pt x="583" y="103"/>
                  </a:cubicBezTo>
                  <a:cubicBezTo>
                    <a:pt x="576" y="89"/>
                    <a:pt x="563" y="63"/>
                    <a:pt x="548" y="26"/>
                  </a:cubicBezTo>
                  <a:cubicBezTo>
                    <a:pt x="307" y="80"/>
                    <a:pt x="108" y="216"/>
                    <a:pt x="0" y="393"/>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5" name="Freeform 53"/>
            <p:cNvSpPr>
              <a:spLocks noEditPoints="1"/>
            </p:cNvSpPr>
            <p:nvPr/>
          </p:nvSpPr>
          <p:spPr bwMode="auto">
            <a:xfrm>
              <a:off x="2000" y="1109"/>
              <a:ext cx="1363" cy="2434"/>
            </a:xfrm>
            <a:custGeom>
              <a:avLst/>
              <a:gdLst>
                <a:gd name="T0" fmla="*/ 3423920 w 680"/>
                <a:gd name="T1" fmla="*/ 10134972 h 1215"/>
                <a:gd name="T2" fmla="*/ 3667765 w 680"/>
                <a:gd name="T3" fmla="*/ 10109979 h 1215"/>
                <a:gd name="T4" fmla="*/ 3103727 w 680"/>
                <a:gd name="T5" fmla="*/ 8702732 h 1215"/>
                <a:gd name="T6" fmla="*/ 3969764 w 680"/>
                <a:gd name="T7" fmla="*/ 10101715 h 1215"/>
                <a:gd name="T8" fmla="*/ 4366070 w 680"/>
                <a:gd name="T9" fmla="*/ 10093415 h 1215"/>
                <a:gd name="T10" fmla="*/ 4433290 w 680"/>
                <a:gd name="T11" fmla="*/ 10093415 h 1215"/>
                <a:gd name="T12" fmla="*/ 2621093 w 680"/>
                <a:gd name="T13" fmla="*/ 5196378 h 1215"/>
                <a:gd name="T14" fmla="*/ 5732189 w 680"/>
                <a:gd name="T15" fmla="*/ 2735840 h 1215"/>
                <a:gd name="T16" fmla="*/ 5497687 w 680"/>
                <a:gd name="T17" fmla="*/ 2685451 h 1215"/>
                <a:gd name="T18" fmla="*/ 2621093 w 680"/>
                <a:gd name="T19" fmla="*/ 4495736 h 1215"/>
                <a:gd name="T20" fmla="*/ 2662809 w 680"/>
                <a:gd name="T21" fmla="*/ 4051606 h 1215"/>
                <a:gd name="T22" fmla="*/ 3927879 w 680"/>
                <a:gd name="T23" fmla="*/ 274892 h 1215"/>
                <a:gd name="T24" fmla="*/ 3768655 w 680"/>
                <a:gd name="T25" fmla="*/ 0 h 1215"/>
                <a:gd name="T26" fmla="*/ 2918414 w 680"/>
                <a:gd name="T27" fmla="*/ 10168144 h 1215"/>
                <a:gd name="T28" fmla="*/ 3423920 w 680"/>
                <a:gd name="T29" fmla="*/ 10134972 h 1215"/>
                <a:gd name="T30" fmla="*/ 2603408 w 680"/>
                <a:gd name="T31" fmla="*/ 5046682 h 1215"/>
                <a:gd name="T32" fmla="*/ 2621093 w 680"/>
                <a:gd name="T33" fmla="*/ 4813210 h 1215"/>
                <a:gd name="T34" fmla="*/ 4255292 w 680"/>
                <a:gd name="T35" fmla="*/ 4219040 h 1215"/>
                <a:gd name="T36" fmla="*/ 2621093 w 680"/>
                <a:gd name="T37" fmla="*/ 5046682 h 1215"/>
                <a:gd name="T38" fmla="*/ 2603408 w 680"/>
                <a:gd name="T39" fmla="*/ 5046682 h 12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0"/>
                <a:gd name="T61" fmla="*/ 0 h 1215"/>
                <a:gd name="T62" fmla="*/ 680 w 680"/>
                <a:gd name="T63" fmla="*/ 1215 h 12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0" h="1215">
                  <a:moveTo>
                    <a:pt x="406" y="1211"/>
                  </a:moveTo>
                  <a:cubicBezTo>
                    <a:pt x="416" y="1210"/>
                    <a:pt x="425" y="1209"/>
                    <a:pt x="435" y="1208"/>
                  </a:cubicBezTo>
                  <a:cubicBezTo>
                    <a:pt x="420" y="1185"/>
                    <a:pt x="366" y="1038"/>
                    <a:pt x="368" y="1040"/>
                  </a:cubicBezTo>
                  <a:cubicBezTo>
                    <a:pt x="383" y="1078"/>
                    <a:pt x="453" y="1181"/>
                    <a:pt x="471" y="1207"/>
                  </a:cubicBezTo>
                  <a:cubicBezTo>
                    <a:pt x="487" y="1206"/>
                    <a:pt x="502" y="1206"/>
                    <a:pt x="518" y="1206"/>
                  </a:cubicBezTo>
                  <a:cubicBezTo>
                    <a:pt x="521" y="1206"/>
                    <a:pt x="523" y="1206"/>
                    <a:pt x="526" y="1206"/>
                  </a:cubicBezTo>
                  <a:cubicBezTo>
                    <a:pt x="420" y="1081"/>
                    <a:pt x="322" y="851"/>
                    <a:pt x="311" y="621"/>
                  </a:cubicBezTo>
                  <a:cubicBezTo>
                    <a:pt x="350" y="610"/>
                    <a:pt x="551" y="545"/>
                    <a:pt x="680" y="327"/>
                  </a:cubicBezTo>
                  <a:cubicBezTo>
                    <a:pt x="679" y="327"/>
                    <a:pt x="652" y="321"/>
                    <a:pt x="652" y="321"/>
                  </a:cubicBezTo>
                  <a:cubicBezTo>
                    <a:pt x="652" y="321"/>
                    <a:pt x="523" y="501"/>
                    <a:pt x="311" y="537"/>
                  </a:cubicBezTo>
                  <a:cubicBezTo>
                    <a:pt x="312" y="520"/>
                    <a:pt x="314" y="502"/>
                    <a:pt x="316" y="484"/>
                  </a:cubicBezTo>
                  <a:cubicBezTo>
                    <a:pt x="348" y="212"/>
                    <a:pt x="466" y="33"/>
                    <a:pt x="466" y="33"/>
                  </a:cubicBezTo>
                  <a:cubicBezTo>
                    <a:pt x="466" y="33"/>
                    <a:pt x="451" y="3"/>
                    <a:pt x="447" y="0"/>
                  </a:cubicBezTo>
                  <a:cubicBezTo>
                    <a:pt x="0" y="617"/>
                    <a:pt x="346" y="1215"/>
                    <a:pt x="346" y="1215"/>
                  </a:cubicBezTo>
                  <a:cubicBezTo>
                    <a:pt x="346" y="1215"/>
                    <a:pt x="380" y="1212"/>
                    <a:pt x="406" y="1211"/>
                  </a:cubicBezTo>
                  <a:close/>
                  <a:moveTo>
                    <a:pt x="309" y="603"/>
                  </a:moveTo>
                  <a:cubicBezTo>
                    <a:pt x="309" y="603"/>
                    <a:pt x="309" y="576"/>
                    <a:pt x="311" y="575"/>
                  </a:cubicBezTo>
                  <a:cubicBezTo>
                    <a:pt x="311" y="576"/>
                    <a:pt x="420" y="559"/>
                    <a:pt x="505" y="504"/>
                  </a:cubicBezTo>
                  <a:cubicBezTo>
                    <a:pt x="506" y="504"/>
                    <a:pt x="429" y="577"/>
                    <a:pt x="311" y="603"/>
                  </a:cubicBezTo>
                  <a:lnTo>
                    <a:pt x="309" y="603"/>
                  </a:ln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6" name="Freeform 54"/>
            <p:cNvSpPr>
              <a:spLocks/>
            </p:cNvSpPr>
            <p:nvPr/>
          </p:nvSpPr>
          <p:spPr bwMode="auto">
            <a:xfrm>
              <a:off x="2666" y="176"/>
              <a:ext cx="284" cy="473"/>
            </a:xfrm>
            <a:custGeom>
              <a:avLst/>
              <a:gdLst>
                <a:gd name="T0" fmla="*/ 1064960 w 142"/>
                <a:gd name="T1" fmla="*/ 538502 h 236"/>
                <a:gd name="T2" fmla="*/ 958464 w 142"/>
                <a:gd name="T3" fmla="*/ 664238 h 236"/>
                <a:gd name="T4" fmla="*/ 958464 w 142"/>
                <a:gd name="T5" fmla="*/ 1020700 h 236"/>
                <a:gd name="T6" fmla="*/ 958464 w 142"/>
                <a:gd name="T7" fmla="*/ 1020700 h 236"/>
                <a:gd name="T8" fmla="*/ 958464 w 142"/>
                <a:gd name="T9" fmla="*/ 1029042 h 236"/>
                <a:gd name="T10" fmla="*/ 942080 w 142"/>
                <a:gd name="T11" fmla="*/ 1054201 h 236"/>
                <a:gd name="T12" fmla="*/ 925696 w 142"/>
                <a:gd name="T13" fmla="*/ 1029042 h 236"/>
                <a:gd name="T14" fmla="*/ 925696 w 142"/>
                <a:gd name="T15" fmla="*/ 285397 h 236"/>
                <a:gd name="T16" fmla="*/ 819200 w 142"/>
                <a:gd name="T17" fmla="*/ 159120 h 236"/>
                <a:gd name="T18" fmla="*/ 720896 w 142"/>
                <a:gd name="T19" fmla="*/ 285397 h 236"/>
                <a:gd name="T20" fmla="*/ 720896 w 142"/>
                <a:gd name="T21" fmla="*/ 689395 h 236"/>
                <a:gd name="T22" fmla="*/ 720896 w 142"/>
                <a:gd name="T23" fmla="*/ 689395 h 236"/>
                <a:gd name="T24" fmla="*/ 720896 w 142"/>
                <a:gd name="T25" fmla="*/ 924807 h 236"/>
                <a:gd name="T26" fmla="*/ 704512 w 142"/>
                <a:gd name="T27" fmla="*/ 949764 h 236"/>
                <a:gd name="T28" fmla="*/ 688128 w 142"/>
                <a:gd name="T29" fmla="*/ 924807 h 236"/>
                <a:gd name="T30" fmla="*/ 688128 w 142"/>
                <a:gd name="T31" fmla="*/ 689395 h 236"/>
                <a:gd name="T32" fmla="*/ 688128 w 142"/>
                <a:gd name="T33" fmla="*/ 689395 h 236"/>
                <a:gd name="T34" fmla="*/ 688128 w 142"/>
                <a:gd name="T35" fmla="*/ 125732 h 236"/>
                <a:gd name="T36" fmla="*/ 581632 w 142"/>
                <a:gd name="T37" fmla="*/ 0 h 236"/>
                <a:gd name="T38" fmla="*/ 483328 w 142"/>
                <a:gd name="T39" fmla="*/ 125732 h 236"/>
                <a:gd name="T40" fmla="*/ 483328 w 142"/>
                <a:gd name="T41" fmla="*/ 916271 h 236"/>
                <a:gd name="T42" fmla="*/ 483328 w 142"/>
                <a:gd name="T43" fmla="*/ 916271 h 236"/>
                <a:gd name="T44" fmla="*/ 483328 w 142"/>
                <a:gd name="T45" fmla="*/ 924807 h 236"/>
                <a:gd name="T46" fmla="*/ 466944 w 142"/>
                <a:gd name="T47" fmla="*/ 949764 h 236"/>
                <a:gd name="T48" fmla="*/ 450560 w 142"/>
                <a:gd name="T49" fmla="*/ 933113 h 236"/>
                <a:gd name="T50" fmla="*/ 442368 w 142"/>
                <a:gd name="T51" fmla="*/ 933113 h 236"/>
                <a:gd name="T52" fmla="*/ 442368 w 142"/>
                <a:gd name="T53" fmla="*/ 924807 h 236"/>
                <a:gd name="T54" fmla="*/ 442368 w 142"/>
                <a:gd name="T55" fmla="*/ 924807 h 236"/>
                <a:gd name="T56" fmla="*/ 442368 w 142"/>
                <a:gd name="T57" fmla="*/ 689395 h 236"/>
                <a:gd name="T58" fmla="*/ 442368 w 142"/>
                <a:gd name="T59" fmla="*/ 689395 h 236"/>
                <a:gd name="T60" fmla="*/ 442368 w 142"/>
                <a:gd name="T61" fmla="*/ 184077 h 236"/>
                <a:gd name="T62" fmla="*/ 344064 w 142"/>
                <a:gd name="T63" fmla="*/ 58347 h 236"/>
                <a:gd name="T64" fmla="*/ 245760 w 142"/>
                <a:gd name="T65" fmla="*/ 184077 h 236"/>
                <a:gd name="T66" fmla="*/ 245760 w 142"/>
                <a:gd name="T67" fmla="*/ 1196598 h 236"/>
                <a:gd name="T68" fmla="*/ 245760 w 142"/>
                <a:gd name="T69" fmla="*/ 1196598 h 236"/>
                <a:gd name="T70" fmla="*/ 245760 w 142"/>
                <a:gd name="T71" fmla="*/ 1205034 h 236"/>
                <a:gd name="T72" fmla="*/ 221184 w 142"/>
                <a:gd name="T73" fmla="*/ 1229966 h 236"/>
                <a:gd name="T74" fmla="*/ 204800 w 142"/>
                <a:gd name="T75" fmla="*/ 1205034 h 236"/>
                <a:gd name="T76" fmla="*/ 204800 w 142"/>
                <a:gd name="T77" fmla="*/ 995589 h 236"/>
                <a:gd name="T78" fmla="*/ 73728 w 142"/>
                <a:gd name="T79" fmla="*/ 765428 h 236"/>
                <a:gd name="T80" fmla="*/ 0 w 142"/>
                <a:gd name="T81" fmla="*/ 866227 h 236"/>
                <a:gd name="T82" fmla="*/ 0 w 142"/>
                <a:gd name="T83" fmla="*/ 1322973 h 236"/>
                <a:gd name="T84" fmla="*/ 0 w 142"/>
                <a:gd name="T85" fmla="*/ 1322973 h 236"/>
                <a:gd name="T86" fmla="*/ 0 w 142"/>
                <a:gd name="T87" fmla="*/ 1465410 h 236"/>
                <a:gd name="T88" fmla="*/ 581632 w 142"/>
                <a:gd name="T89" fmla="*/ 1987121 h 236"/>
                <a:gd name="T90" fmla="*/ 1163264 w 142"/>
                <a:gd name="T91" fmla="*/ 1465410 h 236"/>
                <a:gd name="T92" fmla="*/ 1163264 w 142"/>
                <a:gd name="T93" fmla="*/ 1390151 h 236"/>
                <a:gd name="T94" fmla="*/ 1163264 w 142"/>
                <a:gd name="T95" fmla="*/ 1390151 h 236"/>
                <a:gd name="T96" fmla="*/ 1163264 w 142"/>
                <a:gd name="T97" fmla="*/ 664238 h 236"/>
                <a:gd name="T98" fmla="*/ 1064960 w 142"/>
                <a:gd name="T99" fmla="*/ 538502 h 2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
                <a:gd name="T151" fmla="*/ 0 h 236"/>
                <a:gd name="T152" fmla="*/ 142 w 142"/>
                <a:gd name="T153" fmla="*/ 236 h 2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 h="236">
                  <a:moveTo>
                    <a:pt x="130" y="64"/>
                  </a:moveTo>
                  <a:cubicBezTo>
                    <a:pt x="123" y="64"/>
                    <a:pt x="117" y="71"/>
                    <a:pt x="117" y="79"/>
                  </a:cubicBezTo>
                  <a:cubicBezTo>
                    <a:pt x="117" y="121"/>
                    <a:pt x="117" y="121"/>
                    <a:pt x="117" y="121"/>
                  </a:cubicBezTo>
                  <a:cubicBezTo>
                    <a:pt x="117" y="121"/>
                    <a:pt x="117" y="121"/>
                    <a:pt x="117" y="121"/>
                  </a:cubicBezTo>
                  <a:cubicBezTo>
                    <a:pt x="117" y="122"/>
                    <a:pt x="117" y="122"/>
                    <a:pt x="117" y="122"/>
                  </a:cubicBezTo>
                  <a:cubicBezTo>
                    <a:pt x="117" y="124"/>
                    <a:pt x="116" y="125"/>
                    <a:pt x="115" y="125"/>
                  </a:cubicBezTo>
                  <a:cubicBezTo>
                    <a:pt x="114" y="125"/>
                    <a:pt x="113" y="124"/>
                    <a:pt x="113" y="122"/>
                  </a:cubicBezTo>
                  <a:cubicBezTo>
                    <a:pt x="113" y="34"/>
                    <a:pt x="113" y="34"/>
                    <a:pt x="113" y="34"/>
                  </a:cubicBezTo>
                  <a:cubicBezTo>
                    <a:pt x="113" y="25"/>
                    <a:pt x="107" y="19"/>
                    <a:pt x="100" y="19"/>
                  </a:cubicBezTo>
                  <a:cubicBezTo>
                    <a:pt x="93" y="19"/>
                    <a:pt x="88" y="26"/>
                    <a:pt x="88" y="34"/>
                  </a:cubicBezTo>
                  <a:cubicBezTo>
                    <a:pt x="88" y="82"/>
                    <a:pt x="88" y="82"/>
                    <a:pt x="88" y="82"/>
                  </a:cubicBezTo>
                  <a:cubicBezTo>
                    <a:pt x="88" y="82"/>
                    <a:pt x="88" y="82"/>
                    <a:pt x="88" y="82"/>
                  </a:cubicBezTo>
                  <a:cubicBezTo>
                    <a:pt x="88" y="110"/>
                    <a:pt x="88" y="110"/>
                    <a:pt x="88" y="110"/>
                  </a:cubicBezTo>
                  <a:cubicBezTo>
                    <a:pt x="88" y="111"/>
                    <a:pt x="87" y="113"/>
                    <a:pt x="86" y="113"/>
                  </a:cubicBezTo>
                  <a:cubicBezTo>
                    <a:pt x="85" y="113"/>
                    <a:pt x="84" y="111"/>
                    <a:pt x="84" y="110"/>
                  </a:cubicBezTo>
                  <a:cubicBezTo>
                    <a:pt x="84" y="82"/>
                    <a:pt x="84" y="82"/>
                    <a:pt x="84" y="82"/>
                  </a:cubicBezTo>
                  <a:cubicBezTo>
                    <a:pt x="84" y="82"/>
                    <a:pt x="84" y="82"/>
                    <a:pt x="84" y="82"/>
                  </a:cubicBezTo>
                  <a:cubicBezTo>
                    <a:pt x="84" y="15"/>
                    <a:pt x="84" y="15"/>
                    <a:pt x="84" y="15"/>
                  </a:cubicBezTo>
                  <a:cubicBezTo>
                    <a:pt x="84" y="7"/>
                    <a:pt x="78" y="0"/>
                    <a:pt x="71" y="0"/>
                  </a:cubicBezTo>
                  <a:cubicBezTo>
                    <a:pt x="64" y="0"/>
                    <a:pt x="59" y="7"/>
                    <a:pt x="59" y="15"/>
                  </a:cubicBezTo>
                  <a:cubicBezTo>
                    <a:pt x="59" y="109"/>
                    <a:pt x="59" y="109"/>
                    <a:pt x="59" y="109"/>
                  </a:cubicBezTo>
                  <a:cubicBezTo>
                    <a:pt x="59" y="109"/>
                    <a:pt x="59" y="109"/>
                    <a:pt x="59" y="109"/>
                  </a:cubicBezTo>
                  <a:cubicBezTo>
                    <a:pt x="59" y="110"/>
                    <a:pt x="59" y="110"/>
                    <a:pt x="59" y="110"/>
                  </a:cubicBezTo>
                  <a:cubicBezTo>
                    <a:pt x="59" y="111"/>
                    <a:pt x="58" y="113"/>
                    <a:pt x="57" y="113"/>
                  </a:cubicBezTo>
                  <a:cubicBezTo>
                    <a:pt x="56" y="113"/>
                    <a:pt x="55" y="112"/>
                    <a:pt x="55" y="111"/>
                  </a:cubicBezTo>
                  <a:cubicBezTo>
                    <a:pt x="55" y="111"/>
                    <a:pt x="55" y="111"/>
                    <a:pt x="54" y="111"/>
                  </a:cubicBezTo>
                  <a:cubicBezTo>
                    <a:pt x="54" y="110"/>
                    <a:pt x="54" y="110"/>
                    <a:pt x="54" y="110"/>
                  </a:cubicBezTo>
                  <a:cubicBezTo>
                    <a:pt x="54" y="110"/>
                    <a:pt x="54" y="110"/>
                    <a:pt x="54" y="110"/>
                  </a:cubicBezTo>
                  <a:cubicBezTo>
                    <a:pt x="54" y="82"/>
                    <a:pt x="54" y="82"/>
                    <a:pt x="54" y="82"/>
                  </a:cubicBezTo>
                  <a:cubicBezTo>
                    <a:pt x="54" y="82"/>
                    <a:pt x="54" y="82"/>
                    <a:pt x="54" y="82"/>
                  </a:cubicBezTo>
                  <a:cubicBezTo>
                    <a:pt x="54" y="22"/>
                    <a:pt x="54" y="22"/>
                    <a:pt x="54" y="22"/>
                  </a:cubicBezTo>
                  <a:cubicBezTo>
                    <a:pt x="54" y="13"/>
                    <a:pt x="49" y="7"/>
                    <a:pt x="42" y="7"/>
                  </a:cubicBezTo>
                  <a:cubicBezTo>
                    <a:pt x="35" y="7"/>
                    <a:pt x="30" y="14"/>
                    <a:pt x="30" y="22"/>
                  </a:cubicBezTo>
                  <a:cubicBezTo>
                    <a:pt x="30" y="142"/>
                    <a:pt x="30" y="142"/>
                    <a:pt x="30" y="142"/>
                  </a:cubicBezTo>
                  <a:cubicBezTo>
                    <a:pt x="30" y="142"/>
                    <a:pt x="30" y="142"/>
                    <a:pt x="30" y="142"/>
                  </a:cubicBezTo>
                  <a:cubicBezTo>
                    <a:pt x="30" y="143"/>
                    <a:pt x="30" y="143"/>
                    <a:pt x="30" y="143"/>
                  </a:cubicBezTo>
                  <a:cubicBezTo>
                    <a:pt x="30" y="145"/>
                    <a:pt x="29" y="146"/>
                    <a:pt x="27" y="146"/>
                  </a:cubicBezTo>
                  <a:cubicBezTo>
                    <a:pt x="26" y="146"/>
                    <a:pt x="25" y="145"/>
                    <a:pt x="25" y="143"/>
                  </a:cubicBezTo>
                  <a:cubicBezTo>
                    <a:pt x="25" y="118"/>
                    <a:pt x="25" y="118"/>
                    <a:pt x="25" y="118"/>
                  </a:cubicBezTo>
                  <a:cubicBezTo>
                    <a:pt x="25" y="101"/>
                    <a:pt x="16" y="91"/>
                    <a:pt x="9" y="91"/>
                  </a:cubicBezTo>
                  <a:cubicBezTo>
                    <a:pt x="2" y="91"/>
                    <a:pt x="0" y="96"/>
                    <a:pt x="0" y="103"/>
                  </a:cubicBezTo>
                  <a:cubicBezTo>
                    <a:pt x="0" y="157"/>
                    <a:pt x="0" y="157"/>
                    <a:pt x="0" y="157"/>
                  </a:cubicBezTo>
                  <a:cubicBezTo>
                    <a:pt x="0" y="157"/>
                    <a:pt x="0" y="157"/>
                    <a:pt x="0" y="157"/>
                  </a:cubicBezTo>
                  <a:cubicBezTo>
                    <a:pt x="0" y="174"/>
                    <a:pt x="0" y="174"/>
                    <a:pt x="0" y="174"/>
                  </a:cubicBezTo>
                  <a:cubicBezTo>
                    <a:pt x="0" y="208"/>
                    <a:pt x="32" y="236"/>
                    <a:pt x="71" y="236"/>
                  </a:cubicBezTo>
                  <a:cubicBezTo>
                    <a:pt x="110" y="236"/>
                    <a:pt x="142" y="208"/>
                    <a:pt x="142" y="174"/>
                  </a:cubicBezTo>
                  <a:cubicBezTo>
                    <a:pt x="142" y="165"/>
                    <a:pt x="142" y="165"/>
                    <a:pt x="142" y="165"/>
                  </a:cubicBezTo>
                  <a:cubicBezTo>
                    <a:pt x="142" y="165"/>
                    <a:pt x="142" y="165"/>
                    <a:pt x="142" y="165"/>
                  </a:cubicBezTo>
                  <a:cubicBezTo>
                    <a:pt x="142" y="79"/>
                    <a:pt x="142" y="79"/>
                    <a:pt x="142" y="79"/>
                  </a:cubicBezTo>
                  <a:cubicBezTo>
                    <a:pt x="142" y="70"/>
                    <a:pt x="136" y="64"/>
                    <a:pt x="130" y="64"/>
                  </a:cubicBezTo>
                  <a:close/>
                </a:path>
              </a:pathLst>
            </a:cu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3076" name="Text Box 12"/>
          <p:cNvSpPr txBox="1">
            <a:spLocks noChangeArrowheads="1"/>
          </p:cNvSpPr>
          <p:nvPr/>
        </p:nvSpPr>
        <p:spPr bwMode="auto">
          <a:xfrm>
            <a:off x="0" y="2663825"/>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38EC9"/>
              </a:buClr>
              <a:buSzPct val="80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ClrTx/>
              <a:buSzTx/>
              <a:buFontTx/>
              <a:buNone/>
            </a:pPr>
            <a:r>
              <a:rPr lang="en-GB" altLang="en-US" sz="2800" b="1"/>
              <a:t>Friends of Chislehurst Recreation Ground</a:t>
            </a:r>
            <a:br>
              <a:rPr lang="en-GB" altLang="en-US" sz="2800" b="1"/>
            </a:br>
            <a:r>
              <a:rPr lang="en-GB" altLang="en-US" sz="7800" b="1">
                <a:solidFill>
                  <a:schemeClr val="bg1"/>
                </a:solidFill>
              </a:rPr>
              <a:t>A Better Rec for All</a:t>
            </a:r>
            <a:endParaRPr lang="en-US" altLang="en-US" sz="7800" b="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a:cs typeface="+mj-cs"/>
              </a:rPr>
              <a:t>Our Aims</a:t>
            </a:r>
          </a:p>
        </p:txBody>
      </p:sp>
      <p:sp>
        <p:nvSpPr>
          <p:cNvPr id="29699" name="Rectangle 3"/>
          <p:cNvSpPr>
            <a:spLocks noGrp="1" noChangeArrowheads="1"/>
          </p:cNvSpPr>
          <p:nvPr>
            <p:ph type="body" idx="1"/>
          </p:nvPr>
        </p:nvSpPr>
        <p:spPr>
          <a:xfrm>
            <a:off x="1331913" y="1309053"/>
            <a:ext cx="7812087" cy="5832475"/>
          </a:xfrm>
        </p:spPr>
        <p:txBody>
          <a:bodyPr/>
          <a:lstStyle/>
          <a:p>
            <a:pPr eaLnBrk="1" hangingPunct="1">
              <a:buFont typeface="Wingdings" charset="0"/>
              <a:buNone/>
              <a:defRPr/>
            </a:pPr>
            <a:r>
              <a:rPr lang="en-US" b="1">
                <a:solidFill>
                  <a:srgbClr val="038EC9"/>
                </a:solidFill>
                <a:cs typeface="+mn-cs"/>
              </a:rPr>
              <a:t>We want to:</a:t>
            </a:r>
          </a:p>
          <a:p>
            <a:pPr eaLnBrk="1" hangingPunct="1">
              <a:buFont typeface="Wingdings" charset="0"/>
              <a:buChar char="n"/>
              <a:defRPr/>
            </a:pPr>
            <a:r>
              <a:rPr lang="en-US">
                <a:cs typeface="+mn-cs"/>
              </a:rPr>
              <a:t>Preserve and enhance the environment of Chislehurst &amp; Walden Recreation Grounds for the benefit of the local community</a:t>
            </a:r>
          </a:p>
          <a:p>
            <a:pPr eaLnBrk="1" hangingPunct="1">
              <a:buFont typeface="Wingdings" charset="0"/>
              <a:buChar char="n"/>
              <a:defRPr/>
            </a:pPr>
            <a:r>
              <a:rPr lang="en-US">
                <a:cs typeface="+mn-cs"/>
              </a:rPr>
              <a:t>Encourage greater use of the facilities by the community, whilst discouraging anti-social behaviour</a:t>
            </a:r>
          </a:p>
          <a:p>
            <a:pPr eaLnBrk="1" hangingPunct="1">
              <a:buFont typeface="Wingdings" charset="0"/>
              <a:buChar char="n"/>
              <a:defRPr/>
            </a:pPr>
            <a:r>
              <a:rPr lang="en-US">
                <a:cs typeface="+mn-cs"/>
              </a:rPr>
              <a:t>Invite members and local residents to become involved in activities within Chislehurst &amp; Walden Recreation Grounds, so that they can contribute to its development</a:t>
            </a:r>
          </a:p>
          <a:p>
            <a:pPr eaLnBrk="1" hangingPunct="1">
              <a:buFont typeface="Wingdings" charset="0"/>
              <a:buChar char="n"/>
              <a:defRPr/>
            </a:pPr>
            <a:r>
              <a:rPr lang="en-US">
                <a:cs typeface="+mn-cs"/>
              </a:rPr>
              <a:t>Raise funds to enable these objectives to be achieved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dirty="0"/>
              <a:t>FOCRG Committee</a:t>
            </a:r>
            <a:endParaRPr lang="en-US" dirty="0"/>
          </a:p>
        </p:txBody>
      </p:sp>
      <p:sp>
        <p:nvSpPr>
          <p:cNvPr id="8195" name="Rectangle 3"/>
          <p:cNvSpPr>
            <a:spLocks noGrp="1" noChangeArrowheads="1"/>
          </p:cNvSpPr>
          <p:nvPr>
            <p:ph type="body" idx="1"/>
          </p:nvPr>
        </p:nvSpPr>
        <p:spPr/>
        <p:txBody>
          <a:bodyPr/>
          <a:lstStyle/>
          <a:p>
            <a:pPr eaLnBrk="1" hangingPunct="1"/>
            <a:r>
              <a:rPr lang="en-US" altLang="en-US" b="1" dirty="0"/>
              <a:t>Barbara Arora</a:t>
            </a:r>
            <a:r>
              <a:rPr lang="en-US" altLang="en-US" dirty="0"/>
              <a:t> – Chair</a:t>
            </a:r>
          </a:p>
          <a:p>
            <a:pPr eaLnBrk="1" hangingPunct="1"/>
            <a:r>
              <a:rPr lang="en-US" altLang="en-US" b="1" dirty="0"/>
              <a:t>Alison Stammers</a:t>
            </a:r>
            <a:r>
              <a:rPr lang="en-US" altLang="en-US" dirty="0"/>
              <a:t> – Secretary</a:t>
            </a:r>
          </a:p>
          <a:p>
            <a:pPr eaLnBrk="1" hangingPunct="1"/>
            <a:r>
              <a:rPr lang="en-US" altLang="en-US" b="1" dirty="0"/>
              <a:t>Julie Covill</a:t>
            </a:r>
            <a:r>
              <a:rPr lang="en-US" altLang="en-US" dirty="0"/>
              <a:t> – Treasurer</a:t>
            </a:r>
          </a:p>
          <a:p>
            <a:pPr eaLnBrk="1" hangingPunct="1"/>
            <a:r>
              <a:rPr lang="en-US" altLang="en-US" b="1" dirty="0"/>
              <a:t>Rachelle Harte</a:t>
            </a:r>
            <a:r>
              <a:rPr lang="en-US" altLang="en-US" dirty="0"/>
              <a:t> – Events Manager</a:t>
            </a:r>
          </a:p>
          <a:p>
            <a:pPr eaLnBrk="1" hangingPunct="1"/>
            <a:r>
              <a:rPr lang="en-US" altLang="en-US" b="1" dirty="0"/>
              <a:t>Ian Douglas</a:t>
            </a:r>
            <a:r>
              <a:rPr lang="en-US" altLang="en-US" dirty="0"/>
              <a:t> – Consultant Engineer (and General </a:t>
            </a:r>
            <a:r>
              <a:rPr lang="en-US" altLang="en-US" dirty="0" err="1"/>
              <a:t>Factotem</a:t>
            </a:r>
            <a:r>
              <a:rPr lang="en-US" altLang="en-US" dirty="0"/>
              <a:t>)</a:t>
            </a:r>
            <a:endParaRPr lang="en-US" altLang="en-US" i="1" dirty="0"/>
          </a:p>
          <a:p>
            <a:pPr eaLnBrk="1" hangingPunct="1"/>
            <a:r>
              <a:rPr lang="en-US" altLang="en-US" b="1" dirty="0"/>
              <a:t>Pia Burbidge – </a:t>
            </a:r>
            <a:r>
              <a:rPr lang="en-US" altLang="en-US" dirty="0"/>
              <a:t>Social Media Manager</a:t>
            </a:r>
          </a:p>
          <a:p>
            <a:pPr eaLnBrk="1" hangingPunct="1"/>
            <a:endParaRPr lang="en-US" altLang="en-US" dirty="0"/>
          </a:p>
          <a:p>
            <a:pPr marL="0" indent="0" eaLnBrk="1" hangingPunct="1">
              <a:buNone/>
            </a:pPr>
            <a:br>
              <a:rPr lang="en-US" altLang="en-US" dirty="0"/>
            </a:b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dirty="0"/>
              <a:t>       Alison 		Julie 		Pia 		Ian</a:t>
            </a:r>
          </a:p>
        </p:txBody>
      </p:sp>
      <p:pic>
        <p:nvPicPr>
          <p:cNvPr id="3" name="Picture 2">
            <a:extLst>
              <a:ext uri="{FF2B5EF4-FFF2-40B4-BE49-F238E27FC236}">
                <a16:creationId xmlns:a16="http://schemas.microsoft.com/office/drawing/2014/main" id="{1EE7B7C6-1A4D-45D0-8A66-223B54D665C3}"/>
              </a:ext>
            </a:extLst>
          </p:cNvPr>
          <p:cNvPicPr>
            <a:picLocks noChangeAspect="1"/>
          </p:cNvPicPr>
          <p:nvPr/>
        </p:nvPicPr>
        <p:blipFill>
          <a:blip r:embed="rId3"/>
          <a:stretch>
            <a:fillRect/>
          </a:stretch>
        </p:blipFill>
        <p:spPr>
          <a:xfrm>
            <a:off x="1471047" y="3831374"/>
            <a:ext cx="1826630" cy="1668322"/>
          </a:xfrm>
          <a:prstGeom prst="rect">
            <a:avLst/>
          </a:prstGeom>
        </p:spPr>
      </p:pic>
      <p:pic>
        <p:nvPicPr>
          <p:cNvPr id="5" name="Picture 4">
            <a:extLst>
              <a:ext uri="{FF2B5EF4-FFF2-40B4-BE49-F238E27FC236}">
                <a16:creationId xmlns:a16="http://schemas.microsoft.com/office/drawing/2014/main" id="{EA057646-28F0-464A-8B6E-39380CD540A9}"/>
              </a:ext>
            </a:extLst>
          </p:cNvPr>
          <p:cNvPicPr>
            <a:picLocks noChangeAspect="1"/>
          </p:cNvPicPr>
          <p:nvPr/>
        </p:nvPicPr>
        <p:blipFill>
          <a:blip r:embed="rId4"/>
          <a:stretch>
            <a:fillRect/>
          </a:stretch>
        </p:blipFill>
        <p:spPr>
          <a:xfrm>
            <a:off x="6600750" y="836613"/>
            <a:ext cx="1991265" cy="1593012"/>
          </a:xfrm>
          <a:prstGeom prst="rect">
            <a:avLst/>
          </a:prstGeom>
        </p:spPr>
      </p:pic>
      <p:pic>
        <p:nvPicPr>
          <p:cNvPr id="7" name="Picture 6">
            <a:extLst>
              <a:ext uri="{FF2B5EF4-FFF2-40B4-BE49-F238E27FC236}">
                <a16:creationId xmlns:a16="http://schemas.microsoft.com/office/drawing/2014/main" id="{408D0F42-A5D1-4632-8D6A-5DB9251CC96C}"/>
              </a:ext>
            </a:extLst>
          </p:cNvPr>
          <p:cNvPicPr>
            <a:picLocks noChangeAspect="1"/>
          </p:cNvPicPr>
          <p:nvPr/>
        </p:nvPicPr>
        <p:blipFill>
          <a:blip r:embed="rId5"/>
          <a:stretch>
            <a:fillRect/>
          </a:stretch>
        </p:blipFill>
        <p:spPr>
          <a:xfrm>
            <a:off x="7079624" y="3834164"/>
            <a:ext cx="2038884" cy="1644700"/>
          </a:xfrm>
          <a:prstGeom prst="rect">
            <a:avLst/>
          </a:prstGeom>
        </p:spPr>
      </p:pic>
      <p:pic>
        <p:nvPicPr>
          <p:cNvPr id="9" name="Picture 8">
            <a:extLst>
              <a:ext uri="{FF2B5EF4-FFF2-40B4-BE49-F238E27FC236}">
                <a16:creationId xmlns:a16="http://schemas.microsoft.com/office/drawing/2014/main" id="{6BFD79B8-0D5D-4C48-BDCC-E71097B12D05}"/>
              </a:ext>
            </a:extLst>
          </p:cNvPr>
          <p:cNvPicPr>
            <a:picLocks noChangeAspect="1"/>
          </p:cNvPicPr>
          <p:nvPr/>
        </p:nvPicPr>
        <p:blipFill>
          <a:blip r:embed="rId6"/>
          <a:stretch>
            <a:fillRect/>
          </a:stretch>
        </p:blipFill>
        <p:spPr>
          <a:xfrm>
            <a:off x="3293754" y="3834163"/>
            <a:ext cx="1944202" cy="1665533"/>
          </a:xfrm>
          <a:prstGeom prst="rect">
            <a:avLst/>
          </a:prstGeom>
        </p:spPr>
      </p:pic>
      <p:pic>
        <p:nvPicPr>
          <p:cNvPr id="11" name="Picture 10">
            <a:extLst>
              <a:ext uri="{FF2B5EF4-FFF2-40B4-BE49-F238E27FC236}">
                <a16:creationId xmlns:a16="http://schemas.microsoft.com/office/drawing/2014/main" id="{02F59882-E1D9-4CEF-94BA-13F00186A610}"/>
              </a:ext>
            </a:extLst>
          </p:cNvPr>
          <p:cNvPicPr>
            <a:picLocks noChangeAspect="1"/>
          </p:cNvPicPr>
          <p:nvPr/>
        </p:nvPicPr>
        <p:blipFill>
          <a:blip r:embed="rId7"/>
          <a:stretch>
            <a:fillRect/>
          </a:stretch>
        </p:blipFill>
        <p:spPr>
          <a:xfrm>
            <a:off x="5193980" y="3831374"/>
            <a:ext cx="1944202" cy="16525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Behind the Scenes Committee Associates</a:t>
            </a:r>
          </a:p>
        </p:txBody>
      </p:sp>
      <p:sp>
        <p:nvSpPr>
          <p:cNvPr id="3" name="Content Placeholder 2"/>
          <p:cNvSpPr>
            <a:spLocks noGrp="1"/>
          </p:cNvSpPr>
          <p:nvPr>
            <p:ph idx="1"/>
            <p:extLst/>
          </p:nvPr>
        </p:nvSpPr>
        <p:spPr/>
        <p:txBody>
          <a:bodyPr/>
          <a:lstStyle/>
          <a:p>
            <a:endParaRPr lang="en-GB" dirty="0"/>
          </a:p>
          <a:p>
            <a:pPr marL="0" indent="0">
              <a:buNone/>
            </a:pPr>
            <a:r>
              <a:rPr lang="en-GB" dirty="0"/>
              <a:t>The committee wants to thank:</a:t>
            </a:r>
          </a:p>
          <a:p>
            <a:endParaRPr lang="en-GB" dirty="0"/>
          </a:p>
          <a:p>
            <a:r>
              <a:rPr lang="en-GB" dirty="0"/>
              <a:t>Matt Male  - Web Master</a:t>
            </a:r>
          </a:p>
          <a:p>
            <a:r>
              <a:rPr lang="en-GB" dirty="0"/>
              <a:t>Mai &amp; Alan Bunce – super all round helpers</a:t>
            </a:r>
          </a:p>
          <a:p>
            <a:r>
              <a:rPr lang="en-GB" dirty="0"/>
              <a:t>Fabio Rossi - Delegated  Sports Manager </a:t>
            </a:r>
          </a:p>
          <a:p>
            <a:r>
              <a:rPr lang="en-GB" dirty="0"/>
              <a:t>Dale Malcolm – Safer Neighbourhood Team CAP Representative</a:t>
            </a:r>
          </a:p>
          <a:p>
            <a:r>
              <a:rPr lang="en-GB" dirty="0"/>
              <a:t>The Visit Chislehurst publicity team</a:t>
            </a:r>
          </a:p>
          <a:p>
            <a:r>
              <a:rPr lang="en-GB" dirty="0"/>
              <a:t>Mattison &amp; Co Accountants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2897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ltLang="en-US" dirty="0">
                <a:ea typeface="ＭＳ Ｐゴシック" panose="020B0600070205080204" pitchFamily="34" charset="-128"/>
              </a:rPr>
              <a:t>Financial Update</a:t>
            </a:r>
            <a:endParaRPr lang="en-US" dirty="0">
              <a:solidFill>
                <a:schemeClr val="tx1"/>
              </a:solidFill>
            </a:endParaRPr>
          </a:p>
        </p:txBody>
      </p:sp>
      <p:sp>
        <p:nvSpPr>
          <p:cNvPr id="3" name="Content Placeholder 2"/>
          <p:cNvSpPr>
            <a:spLocks noGrp="1"/>
          </p:cNvSpPr>
          <p:nvPr>
            <p:ph idx="1"/>
            <p:extLst/>
          </p:nvPr>
        </p:nvSpPr>
        <p:spPr>
          <a:xfrm>
            <a:off x="1704975" y="1198563"/>
            <a:ext cx="6848148" cy="4530124"/>
          </a:xfrm>
        </p:spPr>
        <p:txBody>
          <a:bodyPr/>
          <a:lstStyle/>
          <a:p>
            <a:r>
              <a:rPr lang="en-US" altLang="en-US" dirty="0"/>
              <a:t>Registered Charity No 1163405</a:t>
            </a:r>
          </a:p>
          <a:p>
            <a:r>
              <a:rPr lang="en-US" altLang="en-US" dirty="0"/>
              <a:t>Registered 3 September 2015</a:t>
            </a:r>
          </a:p>
          <a:p>
            <a:r>
              <a:rPr lang="en-US" altLang="en-US" dirty="0"/>
              <a:t>Financial year end 2 September.  All reports submitted to the Charities Commission</a:t>
            </a:r>
          </a:p>
          <a:p>
            <a:r>
              <a:rPr lang="en-US" altLang="en-US" dirty="0"/>
              <a:t>Gift Aid – the reward for being a registered charity and submitting those reports  </a:t>
            </a:r>
          </a:p>
        </p:txBody>
      </p:sp>
      <p:sp>
        <p:nvSpPr>
          <p:cNvPr id="5" name="TextBox 4">
            <a:extLst>
              <a:ext uri="{FF2B5EF4-FFF2-40B4-BE49-F238E27FC236}">
                <a16:creationId xmlns:a16="http://schemas.microsoft.com/office/drawing/2014/main" id="{BF13C000-888C-4153-8DA3-B6621D5E48F3}"/>
              </a:ext>
            </a:extLst>
          </p:cNvPr>
          <p:cNvSpPr txBox="1"/>
          <p:nvPr/>
        </p:nvSpPr>
        <p:spPr>
          <a:xfrm rot="5400000">
            <a:off x="-1046481" y="2667191"/>
            <a:ext cx="3398920" cy="461665"/>
          </a:xfrm>
          <a:prstGeom prst="rect">
            <a:avLst/>
          </a:prstGeom>
          <a:noFill/>
        </p:spPr>
        <p:txBody>
          <a:bodyPr wrap="square" rtlCol="0">
            <a:spAutoFit/>
          </a:bodyPr>
          <a:lstStyle/>
          <a:p>
            <a:r>
              <a:rPr lang="en-GB" sz="2400" b="1" dirty="0"/>
              <a:t>Treasurer’s Report</a:t>
            </a:r>
          </a:p>
        </p:txBody>
      </p:sp>
    </p:spTree>
    <p:extLst>
      <p:ext uri="{BB962C8B-B14F-4D97-AF65-F5344CB8AC3E}">
        <p14:creationId xmlns:p14="http://schemas.microsoft.com/office/powerpoint/2010/main" val="19567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34DDA7F5-98CD-4798-B86A-70186F9D76D9}"/>
              </a:ext>
            </a:extLst>
          </p:cNvPr>
          <p:cNvSpPr>
            <a:spLocks noGrp="1"/>
          </p:cNvSpPr>
          <p:nvPr>
            <p:ph type="title"/>
          </p:nvPr>
        </p:nvSpPr>
        <p:spPr>
          <a:xfrm>
            <a:off x="243840" y="179111"/>
            <a:ext cx="8229600" cy="384769"/>
          </a:xfrm>
        </p:spPr>
        <p:txBody>
          <a:bodyPr/>
          <a:lstStyle/>
          <a:p>
            <a:pPr eaLnBrk="1" hangingPunct="1"/>
            <a:r>
              <a:rPr lang="en-GB" altLang="en-US" sz="2800" dirty="0">
                <a:latin typeface="Comic Sans MS" panose="030F0702030302020204" pitchFamily="66" charset="0"/>
              </a:rPr>
              <a:t>Treasurer’s</a:t>
            </a:r>
            <a:r>
              <a:rPr lang="en-GB" altLang="en-US" dirty="0">
                <a:latin typeface="Comic Sans MS" panose="030F0702030302020204" pitchFamily="66" charset="0"/>
              </a:rPr>
              <a:t> Report</a:t>
            </a:r>
          </a:p>
        </p:txBody>
      </p:sp>
      <p:graphicFrame>
        <p:nvGraphicFramePr>
          <p:cNvPr id="3" name="Table 2">
            <a:extLst>
              <a:ext uri="{FF2B5EF4-FFF2-40B4-BE49-F238E27FC236}">
                <a16:creationId xmlns:a16="http://schemas.microsoft.com/office/drawing/2014/main" id="{61989894-F6CC-4720-A8D4-8AC8C632E419}"/>
              </a:ext>
            </a:extLst>
          </p:cNvPr>
          <p:cNvGraphicFramePr>
            <a:graphicFrameLocks noGrp="1"/>
          </p:cNvGraphicFramePr>
          <p:nvPr>
            <p:extLst>
              <p:ext uri="{D42A27DB-BD31-4B8C-83A1-F6EECF244321}">
                <p14:modId xmlns:p14="http://schemas.microsoft.com/office/powerpoint/2010/main" val="3546069168"/>
              </p:ext>
            </p:extLst>
          </p:nvPr>
        </p:nvGraphicFramePr>
        <p:xfrm>
          <a:off x="1356359" y="761977"/>
          <a:ext cx="7787641" cy="5916912"/>
        </p:xfrm>
        <a:graphic>
          <a:graphicData uri="http://schemas.openxmlformats.org/drawingml/2006/table">
            <a:tbl>
              <a:tblPr/>
              <a:tblGrid>
                <a:gridCol w="906734">
                  <a:extLst>
                    <a:ext uri="{9D8B030D-6E8A-4147-A177-3AD203B41FA5}">
                      <a16:colId xmlns:a16="http://schemas.microsoft.com/office/drawing/2014/main" val="2209678671"/>
                    </a:ext>
                  </a:extLst>
                </a:gridCol>
                <a:gridCol w="3845803">
                  <a:extLst>
                    <a:ext uri="{9D8B030D-6E8A-4147-A177-3AD203B41FA5}">
                      <a16:colId xmlns:a16="http://schemas.microsoft.com/office/drawing/2014/main" val="3030893046"/>
                    </a:ext>
                  </a:extLst>
                </a:gridCol>
                <a:gridCol w="864302">
                  <a:extLst>
                    <a:ext uri="{9D8B030D-6E8A-4147-A177-3AD203B41FA5}">
                      <a16:colId xmlns:a16="http://schemas.microsoft.com/office/drawing/2014/main" val="2777830727"/>
                    </a:ext>
                  </a:extLst>
                </a:gridCol>
                <a:gridCol w="473468">
                  <a:extLst>
                    <a:ext uri="{9D8B030D-6E8A-4147-A177-3AD203B41FA5}">
                      <a16:colId xmlns:a16="http://schemas.microsoft.com/office/drawing/2014/main" val="3016771645"/>
                    </a:ext>
                  </a:extLst>
                </a:gridCol>
                <a:gridCol w="900033">
                  <a:extLst>
                    <a:ext uri="{9D8B030D-6E8A-4147-A177-3AD203B41FA5}">
                      <a16:colId xmlns:a16="http://schemas.microsoft.com/office/drawing/2014/main" val="3524988546"/>
                    </a:ext>
                  </a:extLst>
                </a:gridCol>
                <a:gridCol w="797301">
                  <a:extLst>
                    <a:ext uri="{9D8B030D-6E8A-4147-A177-3AD203B41FA5}">
                      <a16:colId xmlns:a16="http://schemas.microsoft.com/office/drawing/2014/main" val="2692741789"/>
                    </a:ext>
                  </a:extLst>
                </a:gridCol>
              </a:tblGrid>
              <a:tr h="449376">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rPr>
                        <a:t>Statement of Financial Activities for the year ended 2 Sept 2018 and 2017</a:t>
                      </a:r>
                    </a:p>
                  </a:txBody>
                  <a:tcPr marL="6018" marR="6018" marT="6018" marB="0" anchor="b" horzOverflow="overflow">
                    <a:lnL>
                      <a:noFill/>
                    </a:lnL>
                    <a:lnR>
                      <a:noFill/>
                    </a:lnR>
                    <a:lnT>
                      <a:noFill/>
                    </a:lnT>
                    <a:lnB>
                      <a:noFill/>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02876027"/>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rPr>
                        <a:t>2018</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2017</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 </a:t>
                      </a: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90549751"/>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64307636"/>
                  </a:ext>
                </a:extLst>
              </a:tr>
              <a:tr h="227814">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Incoming Resources:</a:t>
                      </a:r>
                    </a:p>
                  </a:txBody>
                  <a:tcPr marL="6018" marR="6018" marT="6018" marB="0" anchor="b"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84260914"/>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Donations</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9,261</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10,322</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09365613"/>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66504286"/>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Interest</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28</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72</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73397085"/>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9227017"/>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rPr>
                        <a:t> </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Activities for generating funds:</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5858005"/>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    </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Events</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7,454</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9,264</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64286698"/>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04635874"/>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 </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rPr>
                        <a:t>Grants</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14,421</a:t>
                      </a:r>
                    </a:p>
                  </a:txBody>
                  <a:tcPr marL="6018" marR="6018" marT="601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1,751</a:t>
                      </a:r>
                    </a:p>
                  </a:txBody>
                  <a:tcPr marL="6018" marR="6018" marT="601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54859753"/>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 </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Total Incoming Resources</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31,674</a:t>
                      </a:r>
                    </a:p>
                  </a:txBody>
                  <a:tcPr marL="6018" marR="6018" marT="601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21,409</a:t>
                      </a:r>
                    </a:p>
                  </a:txBody>
                  <a:tcPr marL="6018" marR="6018" marT="601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55905560"/>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074201551"/>
                  </a:ext>
                </a:extLst>
              </a:tr>
              <a:tr h="227814">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rPr>
                        <a:t>Resources Expended:</a:t>
                      </a:r>
                    </a:p>
                  </a:txBody>
                  <a:tcPr marL="6018" marR="6018" marT="6018" marB="0" anchor="b"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13826468"/>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 </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rPr>
                        <a:t>Cost of generating funds</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126</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1,224</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10181721"/>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58845282"/>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rPr>
                        <a:t>Event expenses</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19,643</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14,781</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4701020"/>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06154662"/>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rPr>
                        <a:t>Park improvements</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724</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3,000</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9209925"/>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rPr>
                        <a:t> </a:t>
                      </a:r>
                    </a:p>
                  </a:txBody>
                  <a:tcPr marL="6018" marR="6018" marT="601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 </a:t>
                      </a:r>
                    </a:p>
                  </a:txBody>
                  <a:tcPr marL="6018" marR="6018" marT="601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677923901"/>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Total Resources Expended</a:t>
                      </a: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rPr>
                        <a:t>20,493</a:t>
                      </a:r>
                    </a:p>
                  </a:txBody>
                  <a:tcPr marL="6018" marR="6018" marT="601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19,005</a:t>
                      </a:r>
                    </a:p>
                  </a:txBody>
                  <a:tcPr marL="6018" marR="6018" marT="601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91208756"/>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78299511"/>
                  </a:ext>
                </a:extLst>
              </a:tr>
              <a:tr h="227814">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Net Incoming/(Outgoing) Resources</a:t>
                      </a:r>
                    </a:p>
                  </a:txBody>
                  <a:tcPr marL="6018" marR="6018" marT="6018" marB="0" anchor="b"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rPr>
                        <a:t>11,181</a:t>
                      </a:r>
                    </a:p>
                  </a:txBody>
                  <a:tcPr marL="6018" marR="6018" marT="6018"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rPr>
                        <a:t>2,404</a:t>
                      </a:r>
                    </a:p>
                  </a:txBody>
                  <a:tcPr marL="6018" marR="6018" marT="6018"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26146668"/>
                  </a:ext>
                </a:extLst>
              </a:tr>
              <a:tr h="22781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omic Sans MS" panose="030F0702030302020204" pitchFamily="66" charset="0"/>
                        <a:ea typeface="MS PGothic" panose="020B0600070205080204" pitchFamily="34" charset="-128"/>
                      </a:endParaRPr>
                    </a:p>
                  </a:txBody>
                  <a:tcPr marL="6018" marR="6018" marT="601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22888298"/>
                  </a:ext>
                </a:extLst>
              </a:tr>
            </a:tbl>
          </a:graphicData>
        </a:graphic>
      </p:graphicFrame>
      <p:sp>
        <p:nvSpPr>
          <p:cNvPr id="4" name="TextBox 3">
            <a:extLst>
              <a:ext uri="{FF2B5EF4-FFF2-40B4-BE49-F238E27FC236}">
                <a16:creationId xmlns:a16="http://schemas.microsoft.com/office/drawing/2014/main" id="{C4FD85FF-2896-45E7-978F-D7CDB86FC738}"/>
              </a:ext>
            </a:extLst>
          </p:cNvPr>
          <p:cNvSpPr txBox="1"/>
          <p:nvPr/>
        </p:nvSpPr>
        <p:spPr>
          <a:xfrm rot="5400000" flipV="1">
            <a:off x="-267483" y="2320612"/>
            <a:ext cx="1998013" cy="461665"/>
          </a:xfrm>
          <a:prstGeom prst="rect">
            <a:avLst/>
          </a:prstGeom>
          <a:noFill/>
        </p:spPr>
        <p:txBody>
          <a:bodyPr wrap="square" rtlCol="0">
            <a:spAutoFit/>
          </a:bodyPr>
          <a:lstStyle/>
          <a:p>
            <a:r>
              <a:rPr lang="en-GB" sz="2400" dirty="0"/>
              <a:t>Julie Covill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0C956D25-1DC6-45DA-8E72-0FC3E4B60CF0}"/>
              </a:ext>
            </a:extLst>
          </p:cNvPr>
          <p:cNvSpPr>
            <a:spLocks noGrp="1"/>
          </p:cNvSpPr>
          <p:nvPr>
            <p:ph type="title"/>
          </p:nvPr>
        </p:nvSpPr>
        <p:spPr>
          <a:xfrm>
            <a:off x="198121" y="0"/>
            <a:ext cx="8945880" cy="692150"/>
          </a:xfrm>
        </p:spPr>
        <p:txBody>
          <a:bodyPr/>
          <a:lstStyle/>
          <a:p>
            <a:r>
              <a:rPr lang="en-US" altLang="en-US" dirty="0"/>
              <a:t>Over £130K Grant funding to date </a:t>
            </a:r>
            <a:r>
              <a:rPr lang="en-US" altLang="en-US" sz="3200" dirty="0"/>
              <a:t>(2011-2018)</a:t>
            </a:r>
            <a:endParaRPr lang="en-US" altLang="en-US" dirty="0"/>
          </a:p>
        </p:txBody>
      </p:sp>
      <p:sp>
        <p:nvSpPr>
          <p:cNvPr id="16386" name="Content Placeholder 2">
            <a:extLst>
              <a:ext uri="{FF2B5EF4-FFF2-40B4-BE49-F238E27FC236}">
                <a16:creationId xmlns:a16="http://schemas.microsoft.com/office/drawing/2014/main" id="{991FB1D5-6743-43A6-8725-87FE404D4856}"/>
              </a:ext>
            </a:extLst>
          </p:cNvPr>
          <p:cNvSpPr>
            <a:spLocks noGrp="1"/>
          </p:cNvSpPr>
          <p:nvPr>
            <p:ph idx="1"/>
          </p:nvPr>
        </p:nvSpPr>
        <p:spPr>
          <a:xfrm>
            <a:off x="1524000" y="944880"/>
            <a:ext cx="7345680" cy="5379720"/>
          </a:xfrm>
        </p:spPr>
        <p:txBody>
          <a:bodyPr/>
          <a:lstStyle/>
          <a:p>
            <a:r>
              <a:rPr lang="en-US" altLang="en-US" dirty="0"/>
              <a:t>Playground £42,000</a:t>
            </a:r>
          </a:p>
          <a:p>
            <a:r>
              <a:rPr lang="en-US" altLang="en-US" dirty="0"/>
              <a:t>Fitness trail £18,306</a:t>
            </a:r>
          </a:p>
          <a:p>
            <a:r>
              <a:rPr lang="en-US" altLang="en-US" dirty="0"/>
              <a:t>Olympic Closing Party £3,000</a:t>
            </a:r>
          </a:p>
          <a:p>
            <a:r>
              <a:rPr lang="en-US" altLang="en-US" dirty="0"/>
              <a:t>Santa Christmas Grotto £2,000</a:t>
            </a:r>
          </a:p>
          <a:p>
            <a:r>
              <a:rPr lang="en-US" altLang="en-US" dirty="0"/>
              <a:t>Portable Lights £3,600</a:t>
            </a:r>
          </a:p>
          <a:p>
            <a:r>
              <a:rPr lang="en-US" altLang="en-US" dirty="0"/>
              <a:t>Accessible Roundabout £13,250</a:t>
            </a:r>
          </a:p>
          <a:p>
            <a:r>
              <a:rPr lang="en-US" altLang="en-US" dirty="0"/>
              <a:t>Chis Rocks! £46,388</a:t>
            </a:r>
          </a:p>
          <a:p>
            <a:r>
              <a:rPr lang="en-US" altLang="en-US" dirty="0"/>
              <a:t>Co-op (fountain) £1,751</a:t>
            </a:r>
          </a:p>
          <a:p>
            <a:r>
              <a:rPr lang="en-US" altLang="en-US" dirty="0"/>
              <a:t>Drinking Fountain Association  £1250</a:t>
            </a:r>
          </a:p>
          <a:p>
            <a:r>
              <a:rPr lang="en-US" altLang="en-US" dirty="0"/>
              <a:t>Chislehurst Rotary (Fountain) £500</a:t>
            </a:r>
          </a:p>
          <a:p>
            <a:r>
              <a:rPr lang="en-US" altLang="en-US" dirty="0"/>
              <a:t>Chislehurst society (planters)  £500</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1613</Words>
  <Application>Microsoft Office PowerPoint</Application>
  <PresentationFormat>On-screen Show (4:3)</PresentationFormat>
  <Paragraphs>357</Paragraphs>
  <Slides>33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ＭＳ Ｐゴシック</vt:lpstr>
      <vt:lpstr>Arial</vt:lpstr>
      <vt:lpstr>Calibri</vt:lpstr>
      <vt:lpstr>Comic Sans MS</vt:lpstr>
      <vt:lpstr>Times New Roman</vt:lpstr>
      <vt:lpstr>Wingdings</vt:lpstr>
      <vt:lpstr>Default Design</vt:lpstr>
      <vt:lpstr>PowerPoint Presentation</vt:lpstr>
      <vt:lpstr>Agenda</vt:lpstr>
      <vt:lpstr>Friends of Chislehurst Recreation Grounds (FOCRG)</vt:lpstr>
      <vt:lpstr>Our Aims</vt:lpstr>
      <vt:lpstr>FOCRG Committee</vt:lpstr>
      <vt:lpstr>Behind the Scenes Committee Associates</vt:lpstr>
      <vt:lpstr>Financial Update</vt:lpstr>
      <vt:lpstr>Treasurer’s Report</vt:lpstr>
      <vt:lpstr>Over £130K Grant funding to date (2011-2018)</vt:lpstr>
      <vt:lpstr>Treasurer’s Report</vt:lpstr>
      <vt:lpstr> Review of FOCRG’s 8th Year   Good points </vt:lpstr>
      <vt:lpstr>PowerPoint Presentation</vt:lpstr>
      <vt:lpstr>But……..</vt:lpstr>
      <vt:lpstr>Where did that time go?</vt:lpstr>
      <vt:lpstr>Park Improvements 2018</vt:lpstr>
      <vt:lpstr> Other Park improvements  2018</vt:lpstr>
      <vt:lpstr>New bridge over ditch</vt:lpstr>
      <vt:lpstr>SHADE GARDEN PROJECT Rock “pools”, habitat haven, planting bulbs, wildflowers and ferns</vt:lpstr>
      <vt:lpstr>“Keep Poop Away” Campaign</vt:lpstr>
      <vt:lpstr>Drinking water fountain</vt:lpstr>
      <vt:lpstr>New Planters</vt:lpstr>
      <vt:lpstr>Problems in the Rec</vt:lpstr>
      <vt:lpstr>Award winning!</vt:lpstr>
      <vt:lpstr>PowerPoint Presentation</vt:lpstr>
      <vt:lpstr>PowerPoint Presentation</vt:lpstr>
      <vt:lpstr>Encouraging  Younger Volunteers</vt:lpstr>
      <vt:lpstr>Joint ventures with the Invicta Scout Group  Bat Walk Rock painting Gingerbread Houses   </vt:lpstr>
      <vt:lpstr>Chislehurst Rocks 30th June</vt:lpstr>
      <vt:lpstr>What makes Chislehurst Rocks happen?</vt:lpstr>
      <vt:lpstr>What’s Next?</vt:lpstr>
      <vt:lpstr>Spring 2019 Outdoor table tennis</vt:lpstr>
      <vt:lpstr>Ideas please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Arora</dc:creator>
  <cp:lastModifiedBy>Barbara Arora</cp:lastModifiedBy>
  <cp:revision>8</cp:revision>
  <dcterms:created xsi:type="dcterms:W3CDTF">2018-11-26T03:24:27Z</dcterms:created>
  <dcterms:modified xsi:type="dcterms:W3CDTF">2018-11-26T18:17:24Z</dcterms:modified>
</cp:coreProperties>
</file>